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8" r:id="rId2"/>
    <p:sldId id="345" r:id="rId3"/>
    <p:sldId id="348" r:id="rId4"/>
    <p:sldId id="349" r:id="rId5"/>
    <p:sldId id="354" r:id="rId6"/>
    <p:sldId id="350" r:id="rId7"/>
    <p:sldId id="355" r:id="rId8"/>
    <p:sldId id="352" r:id="rId9"/>
    <p:sldId id="353" r:id="rId10"/>
    <p:sldId id="266" r:id="rId11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8F"/>
    <a:srgbClr val="EC9970"/>
    <a:srgbClr val="61CAFF"/>
    <a:srgbClr val="25B6FF"/>
    <a:srgbClr val="66CCFF"/>
    <a:srgbClr val="2FA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yl ciemny 2 - Akcent 1/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 ciemny 1 — Ak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21" autoAdjust="0"/>
  </p:normalViewPr>
  <p:slideViewPr>
    <p:cSldViewPr>
      <p:cViewPr varScale="1">
        <p:scale>
          <a:sx n="109" d="100"/>
          <a:sy n="109" d="100"/>
        </p:scale>
        <p:origin x="17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7F7C307-876E-4E80-92AB-ED588859387A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BD6BCB1-72EB-4C4D-A9E5-7927F2DC3A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286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ADF29D4-499B-4BB5-B503-E3A3E8CF4273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9F372BF-21AC-429A-BD35-9980BFF2E6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359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dirty="0" smtClean="0"/>
          </a:p>
        </p:txBody>
      </p:sp>
      <p:sp>
        <p:nvSpPr>
          <p:cNvPr id="1024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3BCD8E-E84E-48A9-AD69-862603470E03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318525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A63F0-B836-4554-BA04-DD159CDB0C31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5A2A9-621D-40F0-946A-63B34F9018D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18E3-60AA-455C-B5B7-7744A7979E8C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C5F78-0059-4CA3-836A-4E53F80C490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BF02D-6511-4D9C-BF41-662AF96F30FD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E556-7985-4FA6-A5B1-3ADC50D21A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954C1-8CC0-43D9-85AC-50E9370FB691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61EFF-FC70-4BB1-83DC-BAC03161B5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EACB-7601-4319-A1E3-1E94A9D677FB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02A64-FCC4-4A08-A1F1-9272A0AF926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4881-4225-445D-BB01-640A93F244B5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4F7A1-F566-4E92-A30E-D744B53532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248F-8819-4AD1-BA50-F86E7C72032B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EC219-166B-4618-86A9-EC6CFD9816A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1EBA7-A33C-466F-AF38-A28F14069AE7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993F4-7FB2-4E93-AB87-37AB9E21035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7800B-EC76-4392-87AE-97D9E13D2BC1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A1FA-B518-4956-B3C2-7AE8352F38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0C58B-A12A-4389-B335-DDCF27822C8F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D085-672B-4D27-B72C-44DCDF0BDEF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E387B-383F-4A28-9F14-DD10EBEA5750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C140-4E99-453D-836A-ED20A1D6D9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17F878-85C3-4AE0-9D69-742DDEB15CA4}" type="datetimeFigureOut">
              <a:rPr lang="pl-PL"/>
              <a:pPr>
                <a:defRPr/>
              </a:pPr>
              <a:t>05.12.2019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259E89-567E-45CD-8878-E8A62BD638F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body" idx="1"/>
          </p:nvPr>
        </p:nvSpPr>
        <p:spPr>
          <a:xfrm>
            <a:off x="1533525" y="5300663"/>
            <a:ext cx="7123113" cy="10255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Suwałki, 04.12.2019 r.</a:t>
            </a:r>
            <a:endParaRPr lang="pl-PL" dirty="0"/>
          </a:p>
        </p:txBody>
      </p:sp>
      <p:pic>
        <p:nvPicPr>
          <p:cNvPr id="2051" name="Picture 7" descr="suwalki_herb_duz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15888"/>
            <a:ext cx="1223962" cy="1468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Tytuł 1"/>
          <p:cNvSpPr txBox="1">
            <a:spLocks/>
          </p:cNvSpPr>
          <p:nvPr/>
        </p:nvSpPr>
        <p:spPr>
          <a:xfrm>
            <a:off x="1524000" y="2060575"/>
            <a:ext cx="7620000" cy="9906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endParaRPr lang="pl-PL" sz="3200" b="1" dirty="0">
              <a:solidFill>
                <a:srgbClr val="0070C0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2205038"/>
            <a:ext cx="1403350" cy="1872035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1533525" y="2205039"/>
            <a:ext cx="7620000" cy="18720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2800" b="1" dirty="0" smtClean="0">
              <a:solidFill>
                <a:srgbClr val="0070C0"/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2800" b="1" dirty="0" smtClean="0">
                <a:solidFill>
                  <a:srgbClr val="0070C0"/>
                </a:solidFill>
              </a:rPr>
              <a:t>Projekt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pl-PL" altLang="pl-PL" sz="2800" b="1" dirty="0">
                <a:solidFill>
                  <a:srgbClr val="0070C0"/>
                </a:solidFill>
              </a:rPr>
              <a:t>„OZE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w mieście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 </a:t>
            </a:r>
            <a:r>
              <a:rPr lang="pl-PL" altLang="pl-PL" sz="2800" b="1" dirty="0">
                <a:solidFill>
                  <a:srgbClr val="0070C0"/>
                </a:solidFill>
              </a:rPr>
              <a:t>Suwałki”</a:t>
            </a:r>
            <a:br>
              <a:rPr lang="pl-PL" altLang="pl-PL" sz="2800" b="1" dirty="0">
                <a:solidFill>
                  <a:srgbClr val="0070C0"/>
                </a:solidFill>
              </a:rPr>
            </a:br>
            <a:endParaRPr lang="pl-PL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1579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/>
          <p:nvPr/>
        </p:nvSpPr>
        <p:spPr>
          <a:xfrm>
            <a:off x="0" y="1352550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52550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2800" b="1" dirty="0">
              <a:solidFill>
                <a:srgbClr val="0070C0"/>
              </a:solidFill>
            </a:endParaRPr>
          </a:p>
        </p:txBody>
      </p:sp>
      <p:pic>
        <p:nvPicPr>
          <p:cNvPr id="24581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800" y="188913"/>
            <a:ext cx="804863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" name="Tytuł 3"/>
          <p:cNvSpPr txBox="1">
            <a:spLocks/>
          </p:cNvSpPr>
          <p:nvPr/>
        </p:nvSpPr>
        <p:spPr>
          <a:xfrm>
            <a:off x="250825" y="2924175"/>
            <a:ext cx="8734425" cy="6350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endParaRPr lang="pl-PL" sz="3200" b="1" dirty="0">
              <a:solidFill>
                <a:srgbClr val="0070C0"/>
              </a:solidFill>
              <a:latin typeface="Tw Cen MT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l-PL" sz="3200" b="1" dirty="0">
                <a:solidFill>
                  <a:srgbClr val="0070C0"/>
                </a:solidFill>
                <a:latin typeface="Tw Cen MT"/>
                <a:ea typeface="+mj-ea"/>
                <a:cs typeface="+mj-cs"/>
              </a:rPr>
              <a:t>Dziękuję za uwagę.</a:t>
            </a:r>
            <a:endParaRPr lang="pl-PL" sz="32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Konkurs w Urzędzie Marszałkowskim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Założenia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179388" y="2241056"/>
            <a:ext cx="85690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Regionalny Program Operacyjny </a:t>
            </a:r>
            <a:r>
              <a:rPr lang="pl-PL" dirty="0"/>
              <a:t>Województwa Podlaskiego na lata </a:t>
            </a:r>
            <a:r>
              <a:rPr lang="pl-PL" dirty="0" smtClean="0"/>
              <a:t>2014-2020</a:t>
            </a:r>
          </a:p>
          <a:p>
            <a:endParaRPr lang="pl-PL" dirty="0"/>
          </a:p>
          <a:p>
            <a:r>
              <a:rPr lang="pl-PL" dirty="0" smtClean="0"/>
              <a:t>Działanie </a:t>
            </a:r>
            <a:r>
              <a:rPr lang="pl-PL" dirty="0"/>
              <a:t>5.1 Energetyka oparta na odnawialnych źródłach energii – Projekty </a:t>
            </a:r>
            <a:r>
              <a:rPr lang="pl-PL" dirty="0" smtClean="0"/>
              <a:t>grantowe</a:t>
            </a:r>
          </a:p>
          <a:p>
            <a:endParaRPr lang="pl-PL" dirty="0"/>
          </a:p>
          <a:p>
            <a:r>
              <a:rPr lang="pl-PL" dirty="0" smtClean="0"/>
              <a:t>Alokacja konkursu – 30 000 000 zł</a:t>
            </a:r>
          </a:p>
          <a:p>
            <a:endParaRPr lang="pl-PL" dirty="0" smtClean="0"/>
          </a:p>
          <a:p>
            <a:r>
              <a:rPr lang="pl-PL" dirty="0" smtClean="0"/>
              <a:t>Maksymalna wartość projektu dla 1 beneficjenta – 2 000 000 zł</a:t>
            </a:r>
          </a:p>
          <a:p>
            <a:endParaRPr lang="pl-PL" dirty="0"/>
          </a:p>
          <a:p>
            <a:r>
              <a:rPr lang="pl-PL" dirty="0" smtClean="0"/>
              <a:t>Harmonogram: nabór do 14 lutego 2020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843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Konkurs w Urzędzie Marszałkowskim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Założenia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" name="pole tekstowe 2"/>
          <p:cNvSpPr txBox="1"/>
          <p:nvPr/>
        </p:nvSpPr>
        <p:spPr>
          <a:xfrm>
            <a:off x="179388" y="2241056"/>
            <a:ext cx="88571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Montaż </a:t>
            </a:r>
            <a:r>
              <a:rPr lang="pl-PL" dirty="0"/>
              <a:t>instalacji OZE, z której wytworzona energia powinna być przeznaczona </a:t>
            </a:r>
            <a:r>
              <a:rPr lang="pl-PL" b="1" dirty="0"/>
              <a:t>wyłącznie na własne potrzeby mieszkańców </a:t>
            </a:r>
            <a:r>
              <a:rPr lang="pl-PL" dirty="0"/>
              <a:t>(</a:t>
            </a:r>
            <a:r>
              <a:rPr lang="pl-PL" dirty="0" err="1"/>
              <a:t>Grantobiorców</a:t>
            </a:r>
            <a:r>
              <a:rPr lang="pl-PL" dirty="0"/>
              <a:t>). </a:t>
            </a:r>
            <a:endParaRPr lang="pl-PL" dirty="0" smtClean="0"/>
          </a:p>
          <a:p>
            <a:endParaRPr lang="pl-PL" dirty="0"/>
          </a:p>
          <a:p>
            <a:r>
              <a:rPr lang="pl-PL" b="1" dirty="0" smtClean="0"/>
              <a:t>Nie </a:t>
            </a:r>
            <a:r>
              <a:rPr lang="pl-PL" b="1" dirty="0"/>
              <a:t>jest dopuszczalne wykorzystanie energii na potrzeby prowadzonej działalności gospodarczej, w tym działalności rolniczej</a:t>
            </a:r>
            <a:r>
              <a:rPr lang="pl-PL" b="1" dirty="0" smtClean="0"/>
              <a:t>.</a:t>
            </a:r>
          </a:p>
          <a:p>
            <a:endParaRPr lang="pl-PL" dirty="0"/>
          </a:p>
          <a:p>
            <a:r>
              <a:rPr lang="pl-PL" b="1" dirty="0" smtClean="0"/>
              <a:t>Grant </a:t>
            </a:r>
            <a:r>
              <a:rPr lang="pl-PL" b="1" dirty="0"/>
              <a:t>przyznawany jest </a:t>
            </a:r>
            <a:r>
              <a:rPr lang="pl-PL" b="1" dirty="0" err="1"/>
              <a:t>Grantobiorcy</a:t>
            </a:r>
            <a:r>
              <a:rPr lang="pl-PL" b="1" dirty="0"/>
              <a:t> w formie refundacji kosztów </a:t>
            </a:r>
            <a:r>
              <a:rPr lang="pl-PL" b="1" dirty="0" smtClean="0"/>
              <a:t>poniesionych na montaż instalacji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 smtClean="0"/>
              <a:t>Do  rozliczenia Grantu, </a:t>
            </a:r>
            <a:r>
              <a:rPr lang="pl-PL" dirty="0"/>
              <a:t>Grantobiorca (mieszkaniec) będzie zobowiązany do potwierdzenia dokonanego przez siebie zakupu, montażu oraz uruchomienia instalacji OZE (faktura, protokół odbioru, potwierdzenie </a:t>
            </a:r>
            <a:r>
              <a:rPr lang="pl-PL" dirty="0" smtClean="0"/>
              <a:t>zapłaty, podłączenie do zakładu energetycznego, instalacja odgromowa, ubezpieczenie instalacji, </a:t>
            </a:r>
            <a:r>
              <a:rPr lang="pl-PL" dirty="0"/>
              <a:t>itp</a:t>
            </a:r>
            <a:r>
              <a:rPr lang="pl-PL" dirty="0" smtClean="0"/>
              <a:t>.).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110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Projekt 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„OZE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w mieście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Założenia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b="1" dirty="0" smtClean="0"/>
          </a:p>
          <a:p>
            <a:r>
              <a:rPr lang="pl-PL" b="1" dirty="0" smtClean="0"/>
              <a:t>Dofinansowanie projektu </a:t>
            </a:r>
            <a:r>
              <a:rPr lang="pl-PL" dirty="0" smtClean="0"/>
              <a:t>– maksymalnie 65% wartości instalacji brutto. </a:t>
            </a:r>
          </a:p>
          <a:p>
            <a:endParaRPr lang="pl-PL" dirty="0"/>
          </a:p>
          <a:p>
            <a:r>
              <a:rPr lang="pl-PL" dirty="0" smtClean="0"/>
              <a:t>Koszt kwalifikowany </a:t>
            </a:r>
            <a:r>
              <a:rPr lang="pl-PL" b="1" dirty="0" smtClean="0"/>
              <a:t>nie może przekroczyć 7 </a:t>
            </a:r>
            <a:r>
              <a:rPr lang="pl-PL" b="1" dirty="0" err="1" smtClean="0"/>
              <a:t>tys</a:t>
            </a:r>
            <a:r>
              <a:rPr lang="pl-PL" b="1" dirty="0" smtClean="0"/>
              <a:t> zł za 1 </a:t>
            </a:r>
            <a:r>
              <a:rPr lang="pl-PL" b="1" dirty="0" err="1" smtClean="0"/>
              <a:t>kWp</a:t>
            </a:r>
            <a:r>
              <a:rPr lang="pl-PL" b="1" dirty="0" smtClean="0"/>
              <a:t>. </a:t>
            </a:r>
          </a:p>
          <a:p>
            <a:endParaRPr lang="pl-PL" dirty="0"/>
          </a:p>
          <a:p>
            <a:endParaRPr lang="pl-PL" b="1" dirty="0" smtClean="0"/>
          </a:p>
          <a:p>
            <a:r>
              <a:rPr lang="pl-PL" b="1" dirty="0" smtClean="0"/>
              <a:t>Koszty kwalifikowane</a:t>
            </a:r>
            <a:r>
              <a:rPr lang="pl-PL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Z</a:t>
            </a:r>
            <a:r>
              <a:rPr lang="pl-PL" dirty="0" smtClean="0"/>
              <a:t>akup i montaż instalacji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Przyłączenie instalacji do sieci budynku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Zakup urządzeń i oprogramowania do monitorowania produkcji energii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Instalacja odgromowa dla paneli fotowoltaicznych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Koszty będzie można ponosić po zawarciu umowy o powierzenie grantu pomiędzy Grantobiorcą a miastem</a:t>
            </a:r>
          </a:p>
          <a:p>
            <a:endParaRPr lang="pl-PL" dirty="0"/>
          </a:p>
          <a:p>
            <a:endParaRPr lang="pl-PL" b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04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Projekt 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„OZE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w mieście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Założenia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Dofinansowanie będzie wypłacane w formie refundacji kosztów poniesionych przez </a:t>
            </a:r>
            <a:r>
              <a:rPr lang="pl-PL" b="1" dirty="0" err="1"/>
              <a:t>Grantobiorcę</a:t>
            </a:r>
            <a:r>
              <a:rPr lang="pl-PL" dirty="0"/>
              <a:t>, który będzie musiał ponieść całość kosztów związanych  z zakupem i montażem instalacji. </a:t>
            </a:r>
            <a:endParaRPr lang="pl-PL" dirty="0" smtClean="0"/>
          </a:p>
          <a:p>
            <a:endParaRPr lang="pl-PL" dirty="0"/>
          </a:p>
          <a:p>
            <a:r>
              <a:rPr lang="pl-PL" b="1" dirty="0" smtClean="0">
                <a:solidFill>
                  <a:srgbClr val="FF0000"/>
                </a:solidFill>
              </a:rPr>
              <a:t>Refundacja </a:t>
            </a:r>
            <a:r>
              <a:rPr lang="pl-PL" b="1" dirty="0">
                <a:solidFill>
                  <a:srgbClr val="FF0000"/>
                </a:solidFill>
              </a:rPr>
              <a:t>będzie dokonana po przedstawieniu: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Dowodów </a:t>
            </a:r>
            <a:r>
              <a:rPr lang="pl-PL" dirty="0"/>
              <a:t>zakupu i </a:t>
            </a:r>
            <a:r>
              <a:rPr lang="pl-PL" dirty="0" smtClean="0"/>
              <a:t>płatności (faktura, potwierdzenie zapłaty)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rotokołu odbioru instalacji podpisanego przez </a:t>
            </a:r>
            <a:r>
              <a:rPr lang="pl-PL" dirty="0" err="1" smtClean="0"/>
              <a:t>Grantobiorcę</a:t>
            </a:r>
            <a:r>
              <a:rPr lang="pl-PL" dirty="0" smtClean="0"/>
              <a:t>, inspektora nadzoru oraz Wykonawcę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U</a:t>
            </a:r>
            <a:r>
              <a:rPr lang="pl-PL" dirty="0" smtClean="0"/>
              <a:t>mowy </a:t>
            </a:r>
            <a:r>
              <a:rPr lang="pl-PL" dirty="0"/>
              <a:t>z Wykonawcą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Kosztorysu </a:t>
            </a:r>
            <a:r>
              <a:rPr lang="pl-PL" dirty="0"/>
              <a:t>powykonawczego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</a:t>
            </a:r>
            <a:r>
              <a:rPr lang="pl-PL" dirty="0" smtClean="0"/>
              <a:t>odpisanego</a:t>
            </a:r>
            <a:r>
              <a:rPr lang="pl-PL" dirty="0"/>
              <a:t>, wypełnionego i złożonego wniosku o </a:t>
            </a:r>
            <a:r>
              <a:rPr lang="pl-PL" dirty="0" smtClean="0"/>
              <a:t>przyłączenie </a:t>
            </a:r>
            <a:r>
              <a:rPr lang="pl-PL" dirty="0" err="1"/>
              <a:t>mikroinstalacji</a:t>
            </a:r>
            <a:r>
              <a:rPr lang="pl-PL" dirty="0"/>
              <a:t> do </a:t>
            </a:r>
            <a:r>
              <a:rPr lang="pl-PL" dirty="0" smtClean="0"/>
              <a:t>sieci zakładu energetycznego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9350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Projekt 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„OZE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w mieście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Założenia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budynku mieszkalnym, na którym będą instalowane panele fotowoltaiczne nie może być prowadzona działalność gospodarcza ani działalność rolnicza</a:t>
            </a:r>
            <a:r>
              <a:rPr lang="pl-PL" dirty="0" smtClean="0"/>
              <a:t>.</a:t>
            </a:r>
          </a:p>
          <a:p>
            <a:endParaRPr lang="pl-PL" dirty="0"/>
          </a:p>
          <a:p>
            <a:r>
              <a:rPr lang="pl-PL" dirty="0"/>
              <a:t>Energia elektryczna wytworzona w </a:t>
            </a:r>
            <a:r>
              <a:rPr lang="pl-PL" dirty="0" err="1"/>
              <a:t>mikroinstalacjach</a:t>
            </a:r>
            <a:r>
              <a:rPr lang="pl-PL" dirty="0"/>
              <a:t> OZE zainstalowanych </a:t>
            </a:r>
          </a:p>
          <a:p>
            <a:r>
              <a:rPr lang="pl-PL" dirty="0"/>
              <a:t>w ramach Projektu musi być używana </a:t>
            </a:r>
            <a:r>
              <a:rPr lang="pl-PL" b="1" dirty="0">
                <a:solidFill>
                  <a:srgbClr val="FF0000"/>
                </a:solidFill>
              </a:rPr>
              <a:t>wyłącznie na własne potrzeby gospodarstw </a:t>
            </a:r>
            <a:r>
              <a:rPr lang="pl-PL" b="1" dirty="0" smtClean="0">
                <a:solidFill>
                  <a:srgbClr val="FF0000"/>
                </a:solidFill>
              </a:rPr>
              <a:t>domowych.</a:t>
            </a:r>
          </a:p>
          <a:p>
            <a:endParaRPr lang="pl-PL" b="1" dirty="0"/>
          </a:p>
          <a:p>
            <a:r>
              <a:rPr lang="pl-PL" dirty="0"/>
              <a:t>W sytuacji gdy </a:t>
            </a:r>
            <a:r>
              <a:rPr lang="pl-PL" dirty="0" smtClean="0"/>
              <a:t>wartość projektu przekroczy 2.000.000 zł </a:t>
            </a:r>
            <a:r>
              <a:rPr lang="pl-PL" dirty="0"/>
              <a:t>przewiduje się wprowadzenie </a:t>
            </a:r>
            <a:r>
              <a:rPr lang="pl-PL" dirty="0" smtClean="0"/>
              <a:t>kryteriów dodatkowych (osoby niepełnosprawne, rodziny wielodzietne).</a:t>
            </a:r>
          </a:p>
          <a:p>
            <a:endParaRPr lang="pl-PL" dirty="0"/>
          </a:p>
          <a:p>
            <a:r>
              <a:rPr lang="pl-PL" dirty="0"/>
              <a:t>Grantobiorca nie może zalegać z podatkami i innymi należnymi opłatami na rzecz Miasta Suwałki.</a:t>
            </a:r>
          </a:p>
          <a:p>
            <a:endParaRPr lang="pl-PL" dirty="0"/>
          </a:p>
          <a:p>
            <a:r>
              <a:rPr lang="pl-PL" dirty="0"/>
              <a:t>Dach budynku mieszkalnego lub niemieszkalnego, na którym będą montowane panele fotowoltaiczne, nie może być pokryty eternitem (azbestem).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96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Projekt 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„OZE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w mieście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Wymogi dotyczące trwałości projektu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Okres trwałości </a:t>
            </a:r>
            <a:r>
              <a:rPr lang="pl-PL" dirty="0" smtClean="0"/>
              <a:t>– </a:t>
            </a:r>
            <a:r>
              <a:rPr lang="pl-PL" b="1" dirty="0" smtClean="0">
                <a:solidFill>
                  <a:srgbClr val="FF0000"/>
                </a:solidFill>
              </a:rPr>
              <a:t>upływa po 5 latach od wypłaty ostatniej transzy dofinansowania (w przybliżeniu będzie to w roku 2026).</a:t>
            </a:r>
          </a:p>
          <a:p>
            <a:endParaRPr lang="pl-PL" dirty="0"/>
          </a:p>
          <a:p>
            <a:r>
              <a:rPr lang="pl-PL" b="1" dirty="0" smtClean="0"/>
              <a:t>Obowiązki </a:t>
            </a:r>
            <a:r>
              <a:rPr lang="pl-PL" b="1" dirty="0" err="1" smtClean="0"/>
              <a:t>Grantobiorcy</a:t>
            </a:r>
            <a:r>
              <a:rPr lang="pl-PL" b="1" dirty="0" smtClean="0"/>
              <a:t> w okresie trwałości: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Użytkowanie zgodnie z przeznaczeniem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Serwisowanie, ubezpieczenie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Pokrywanie wszelkich kosztów napraw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Przekazywanie miastu informacji o ilości wyprodukowanej energii elektrycznej nie rzadziej niż raz do roku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Zapewnienie miastu, UMWP, KAS, KE, dostępu do każdego elementu instalacji oraz dokumentacji związanej z wyborem Wykonawcy i realizacją inwestycji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Przechowywanie całej dokumentacji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Zgłaszanie miastu wszelkich przypadków uszkodzenia, wadliwego funkcjonowania, zniszczenia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Zakaz modyfikacji, przeprojektowywania, przebudowy, przerabiania, zmian konstrukcyjnych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Poddanie się kontroli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56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Projekt 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„OZE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w mieście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Przybliżony harmonogram Etap I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922338"/>
              </p:ext>
            </p:extLst>
          </p:nvPr>
        </p:nvGraphicFramePr>
        <p:xfrm>
          <a:off x="179388" y="1988840"/>
          <a:ext cx="8713091" cy="4608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669">
                  <a:extLst>
                    <a:ext uri="{9D8B030D-6E8A-4147-A177-3AD203B41FA5}">
                      <a16:colId xmlns:a16="http://schemas.microsoft.com/office/drawing/2014/main" val="3161808028"/>
                    </a:ext>
                  </a:extLst>
                </a:gridCol>
                <a:gridCol w="5489187">
                  <a:extLst>
                    <a:ext uri="{9D8B030D-6E8A-4147-A177-3AD203B41FA5}">
                      <a16:colId xmlns:a16="http://schemas.microsoft.com/office/drawing/2014/main" val="659977919"/>
                    </a:ext>
                  </a:extLst>
                </a:gridCol>
                <a:gridCol w="2747235">
                  <a:extLst>
                    <a:ext uri="{9D8B030D-6E8A-4147-A177-3AD203B41FA5}">
                      <a16:colId xmlns:a16="http://schemas.microsoft.com/office/drawing/2014/main" val="4155201562"/>
                    </a:ext>
                  </a:extLst>
                </a:gridCol>
              </a:tblGrid>
              <a:tr h="4554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Lp.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Działanie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Termin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9864609"/>
                  </a:ext>
                </a:extLst>
              </a:tr>
              <a:tr h="412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j-lt"/>
                        </a:rPr>
                        <a:t>Spotkanie</a:t>
                      </a:r>
                      <a:r>
                        <a:rPr lang="pl-PL" sz="1200" baseline="0" dirty="0" smtClean="0">
                          <a:effectLst/>
                          <a:latin typeface="+mj-lt"/>
                        </a:rPr>
                        <a:t> informacyjne dla potencjalnych </a:t>
                      </a:r>
                      <a:r>
                        <a:rPr lang="pl-PL" sz="1200" baseline="0" dirty="0" err="1" smtClean="0">
                          <a:effectLst/>
                          <a:latin typeface="+mj-lt"/>
                        </a:rPr>
                        <a:t>Grantobiorców</a:t>
                      </a:r>
                      <a:endParaRPr lang="pl-PL" sz="1200" dirty="0" smtClean="0">
                        <a:effectLst/>
                        <a:latin typeface="+mj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grudnia</a:t>
                      </a:r>
                      <a:r>
                        <a:rPr lang="pl-PL" sz="120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2019 r.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2458831"/>
                  </a:ext>
                </a:extLst>
              </a:tr>
              <a:tr h="6175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</a:rPr>
                        <a:t>Zgłoszenie potencjalnych </a:t>
                      </a:r>
                      <a:r>
                        <a:rPr lang="pl-PL" sz="1200" dirty="0" err="1" smtClean="0">
                          <a:effectLst/>
                        </a:rPr>
                        <a:t>Grantobiorców</a:t>
                      </a:r>
                      <a:r>
                        <a:rPr lang="pl-PL" sz="1200" dirty="0" smtClean="0">
                          <a:effectLst/>
                        </a:rPr>
                        <a:t> do udziału w projekcie – złożenie dokumentów zgłoszeniowych</a:t>
                      </a:r>
                      <a:endParaRPr lang="pl-PL" sz="105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sz="1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 smtClean="0">
                          <a:effectLst/>
                        </a:rPr>
                        <a:t>9-13 grudnia 2019 </a:t>
                      </a:r>
                      <a:endParaRPr lang="pl-PL" sz="12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pl-PL" sz="12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5012585"/>
                  </a:ext>
                </a:extLst>
              </a:tr>
              <a:tr h="910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Wybór potencjalnych </a:t>
                      </a:r>
                      <a:r>
                        <a:rPr lang="pl-PL" sz="1200" dirty="0" err="1">
                          <a:effectLst/>
                        </a:rPr>
                        <a:t>Grantobiorców</a:t>
                      </a:r>
                      <a:r>
                        <a:rPr lang="pl-PL" sz="1200" dirty="0">
                          <a:effectLst/>
                        </a:rPr>
                        <a:t> – powstanie ostatecznej listy podstawowej i rezerwowej po weryfikacjach technicznych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Do </a:t>
                      </a:r>
                      <a:r>
                        <a:rPr lang="pl-PL" sz="1200" dirty="0" smtClean="0">
                          <a:effectLst/>
                        </a:rPr>
                        <a:t>19 </a:t>
                      </a:r>
                      <a:r>
                        <a:rPr lang="pl-PL" sz="1200" dirty="0">
                          <a:effectLst/>
                        </a:rPr>
                        <a:t>stycznia 2020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0135082"/>
                  </a:ext>
                </a:extLst>
              </a:tr>
              <a:tr h="45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Złożenie wniosku o dofinansowanie przez Miasto Suwałki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do </a:t>
                      </a:r>
                      <a:r>
                        <a:rPr lang="pl-PL" sz="1200" dirty="0" smtClean="0">
                          <a:effectLst/>
                        </a:rPr>
                        <a:t>14.02.2020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887141"/>
                  </a:ext>
                </a:extLst>
              </a:tr>
              <a:tr h="8453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Uzyskanie informacji o zakwalifikowaniu projektu do dofinansowania – uzależnione od wyników oceny wniosku o dofinansowanie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Wrzesień </a:t>
                      </a:r>
                      <a:r>
                        <a:rPr lang="pl-PL" sz="1200" dirty="0">
                          <a:effectLst/>
                        </a:rPr>
                        <a:t>2020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3752082"/>
                  </a:ext>
                </a:extLst>
              </a:tr>
              <a:tr h="910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Podpisanie umowy o dofinansowanie przez Miasto </a:t>
                      </a:r>
                      <a:r>
                        <a:rPr lang="pl-PL" sz="1200" dirty="0" smtClean="0">
                          <a:effectLst/>
                        </a:rPr>
                        <a:t>Suwałki z UMWP </a:t>
                      </a:r>
                      <a:r>
                        <a:rPr lang="pl-PL" sz="1200" dirty="0">
                          <a:effectLst/>
                        </a:rPr>
                        <a:t>- uzależnione od wyników oceny wniosku o dofinansowanie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Wrzesień-Październik </a:t>
                      </a:r>
                      <a:r>
                        <a:rPr lang="pl-PL" sz="1200" dirty="0">
                          <a:effectLst/>
                        </a:rPr>
                        <a:t>2020</a:t>
                      </a:r>
                      <a:endParaRPr lang="pl-PL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9334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94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3"/>
          <p:cNvSpPr>
            <a:spLocks noGrp="1"/>
          </p:cNvSpPr>
          <p:nvPr>
            <p:ph type="title"/>
          </p:nvPr>
        </p:nvSpPr>
        <p:spPr>
          <a:xfrm>
            <a:off x="1014413" y="260350"/>
            <a:ext cx="8229600" cy="633413"/>
          </a:xfrm>
        </p:spPr>
        <p:txBody>
          <a:bodyPr/>
          <a:lstStyle/>
          <a:p>
            <a:pPr eaLnBrk="1" hangingPunct="1"/>
            <a:r>
              <a:rPr lang="pl-PL" altLang="pl-PL" sz="2800" b="1" dirty="0" smtClean="0">
                <a:solidFill>
                  <a:srgbClr val="0070C0"/>
                </a:solidFill>
              </a:rPr>
              <a:t/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Projekt 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r>
              <a:rPr lang="pl-PL" altLang="pl-PL" sz="2800" b="1" dirty="0" smtClean="0">
                <a:solidFill>
                  <a:srgbClr val="0070C0"/>
                </a:solidFill>
              </a:rPr>
              <a:t>„OZE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w mieście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 </a:t>
            </a:r>
            <a:r>
              <a:rPr lang="pl-PL" altLang="pl-PL" sz="2800" b="1" dirty="0" smtClean="0">
                <a:solidFill>
                  <a:srgbClr val="0070C0"/>
                </a:solidFill>
              </a:rPr>
              <a:t>Suwałki”</a:t>
            </a:r>
            <a:br>
              <a:rPr lang="pl-PL" altLang="pl-PL" sz="2800" b="1" dirty="0" smtClean="0">
                <a:solidFill>
                  <a:srgbClr val="0070C0"/>
                </a:solidFill>
              </a:rPr>
            </a:br>
            <a:endParaRPr lang="pl-PL" altLang="pl-PL" sz="2800" b="1" dirty="0" smtClean="0">
              <a:solidFill>
                <a:srgbClr val="0070C0"/>
              </a:solidFill>
            </a:endParaRPr>
          </a:p>
        </p:txBody>
      </p:sp>
      <p:sp>
        <p:nvSpPr>
          <p:cNvPr id="19" name="Prostokąt 18"/>
          <p:cNvSpPr/>
          <p:nvPr/>
        </p:nvSpPr>
        <p:spPr>
          <a:xfrm>
            <a:off x="0" y="1341438"/>
            <a:ext cx="1042988" cy="431800"/>
          </a:xfrm>
          <a:prstGeom prst="rect">
            <a:avLst/>
          </a:prstGeom>
          <a:solidFill>
            <a:srgbClr val="61CA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1116013" y="1341438"/>
            <a:ext cx="8027987" cy="431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 smtClean="0">
                <a:solidFill>
                  <a:srgbClr val="0070C0"/>
                </a:solidFill>
              </a:rPr>
              <a:t>Przybliżony harmonogram Etap II</a:t>
            </a:r>
            <a:endParaRPr lang="pl-PL" sz="2000" b="1" dirty="0">
              <a:solidFill>
                <a:srgbClr val="0070C0"/>
              </a:solidFill>
            </a:endParaRPr>
          </a:p>
        </p:txBody>
      </p:sp>
      <p:pic>
        <p:nvPicPr>
          <p:cNvPr id="3077" name="Picture 7" descr="suwalki_herb_du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803275" cy="965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pole tekstowe 1"/>
          <p:cNvSpPr txBox="1"/>
          <p:nvPr/>
        </p:nvSpPr>
        <p:spPr>
          <a:xfrm>
            <a:off x="323528" y="1889126"/>
            <a:ext cx="856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629109"/>
              </p:ext>
            </p:extLst>
          </p:nvPr>
        </p:nvGraphicFramePr>
        <p:xfrm>
          <a:off x="179388" y="1889126"/>
          <a:ext cx="8785100" cy="4852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0609">
                  <a:extLst>
                    <a:ext uri="{9D8B030D-6E8A-4147-A177-3AD203B41FA5}">
                      <a16:colId xmlns:a16="http://schemas.microsoft.com/office/drawing/2014/main" val="3872798497"/>
                    </a:ext>
                  </a:extLst>
                </a:gridCol>
                <a:gridCol w="5538104">
                  <a:extLst>
                    <a:ext uri="{9D8B030D-6E8A-4147-A177-3AD203B41FA5}">
                      <a16:colId xmlns:a16="http://schemas.microsoft.com/office/drawing/2014/main" val="4252120915"/>
                    </a:ext>
                  </a:extLst>
                </a:gridCol>
                <a:gridCol w="2766387">
                  <a:extLst>
                    <a:ext uri="{9D8B030D-6E8A-4147-A177-3AD203B41FA5}">
                      <a16:colId xmlns:a16="http://schemas.microsoft.com/office/drawing/2014/main" val="574687229"/>
                    </a:ext>
                  </a:extLst>
                </a:gridCol>
              </a:tblGrid>
              <a:tr h="3418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Lp. 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Działanie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Termin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6156241"/>
                  </a:ext>
                </a:extLst>
              </a:tr>
              <a:tr h="683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Zawarcie umowy </a:t>
                      </a:r>
                      <a:r>
                        <a:rPr lang="pl-PL" sz="1200" dirty="0" err="1">
                          <a:effectLst/>
                        </a:rPr>
                        <a:t>Grantobiorcy</a:t>
                      </a:r>
                      <a:r>
                        <a:rPr lang="pl-PL" sz="1200" dirty="0">
                          <a:effectLst/>
                        </a:rPr>
                        <a:t> (mieszkańca)  z </a:t>
                      </a:r>
                      <a:r>
                        <a:rPr lang="pl-PL" sz="1200" dirty="0" err="1">
                          <a:effectLst/>
                        </a:rPr>
                        <a:t>Grantodawcą</a:t>
                      </a:r>
                      <a:r>
                        <a:rPr lang="pl-PL" sz="1200" dirty="0">
                          <a:effectLst/>
                        </a:rPr>
                        <a:t> (Miasto Suwałki)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Listopad 2020</a:t>
                      </a:r>
                      <a:endParaRPr lang="pl-PL" sz="105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8790823"/>
                  </a:ext>
                </a:extLst>
              </a:tr>
              <a:tr h="21173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>
                          <a:effectLst/>
                        </a:rPr>
                        <a:t>Przeprowadzenie badania rynku przez </a:t>
                      </a:r>
                      <a:r>
                        <a:rPr lang="pl-PL" sz="1200" dirty="0" err="1">
                          <a:effectLst/>
                        </a:rPr>
                        <a:t>Grantobiorcę</a:t>
                      </a:r>
                      <a:r>
                        <a:rPr lang="pl-PL" sz="1200" dirty="0" smtClean="0">
                          <a:effectLst/>
                        </a:rPr>
                        <a:t>,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pl-PL" sz="1200" dirty="0" smtClean="0">
                          <a:effectLst/>
                        </a:rPr>
                        <a:t>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>
                          <a:effectLst/>
                        </a:rPr>
                        <a:t>Zawarcie </a:t>
                      </a:r>
                      <a:r>
                        <a:rPr lang="pl-PL" sz="1200" dirty="0">
                          <a:effectLst/>
                        </a:rPr>
                        <a:t>umowy z wykonawcą, Zawarcie umowy z wykonawcą przez </a:t>
                      </a:r>
                      <a:r>
                        <a:rPr lang="pl-PL" sz="1200" dirty="0" err="1" smtClean="0">
                          <a:effectLst/>
                        </a:rPr>
                        <a:t>Grantobiorcę</a:t>
                      </a:r>
                      <a:r>
                        <a:rPr lang="pl-PL" sz="1200" dirty="0" smtClean="0">
                          <a:effectLst/>
                        </a:rPr>
                        <a:t>,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2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>
                          <a:effectLst/>
                        </a:rPr>
                        <a:t>Złożenie </a:t>
                      </a:r>
                      <a:r>
                        <a:rPr lang="pl-PL" sz="1200" dirty="0">
                          <a:effectLst/>
                        </a:rPr>
                        <a:t>do Urzędu Miejskiego w Suwałkach  Wniosku o udzielenie grantu wraz z wymaganymi załącznikami </a:t>
                      </a:r>
                      <a:endParaRPr lang="pl-PL" sz="1200" dirty="0" smtClean="0">
                        <a:effectLst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pl-PL" sz="1200" dirty="0" smtClean="0">
                        <a:effectLst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pl-PL" sz="1200" dirty="0" smtClean="0">
                          <a:effectLst/>
                        </a:rPr>
                        <a:t>Wykonanie </a:t>
                      </a:r>
                      <a:r>
                        <a:rPr lang="pl-PL" sz="1200" dirty="0">
                          <a:effectLst/>
                        </a:rPr>
                        <a:t>inwestycji i podpisanie protokołu odbioru  </a:t>
                      </a:r>
                      <a:r>
                        <a:rPr lang="pl-PL" sz="1200" dirty="0" smtClean="0">
                          <a:effectLst/>
                        </a:rPr>
                        <a:t>(odbiór </a:t>
                      </a:r>
                      <a:r>
                        <a:rPr lang="pl-PL" sz="1200" dirty="0">
                          <a:effectLst/>
                        </a:rPr>
                        <a:t>instalacji przez inspektora nadzoru wyznaczonego przez Miasto Suwałki)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120 dni kalendarzowych od podpisania umowy </a:t>
                      </a:r>
                      <a:r>
                        <a:rPr lang="pl-PL" sz="1200" dirty="0" smtClean="0">
                          <a:effectLst/>
                        </a:rPr>
                        <a:t>powierzenia</a:t>
                      </a:r>
                      <a:r>
                        <a:rPr lang="pl-PL" sz="1200" baseline="0" dirty="0" smtClean="0">
                          <a:effectLst/>
                        </a:rPr>
                        <a:t> grantu</a:t>
                      </a:r>
                      <a:r>
                        <a:rPr lang="pl-PL" sz="1200" dirty="0" smtClean="0">
                          <a:effectLst/>
                        </a:rPr>
                        <a:t> </a:t>
                      </a:r>
                      <a:endParaRPr lang="pl-PL" sz="105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pl-PL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effectLst/>
                        </a:rPr>
                        <a:t>I </a:t>
                      </a:r>
                      <a:r>
                        <a:rPr lang="pl-PL" sz="1200" dirty="0">
                          <a:effectLst/>
                        </a:rPr>
                        <a:t>kwartał 2021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3958536"/>
                  </a:ext>
                </a:extLst>
              </a:tr>
              <a:tr h="6837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Złożenie do Urzędu Miejskiego w Suwałkach przez mieszkańców </a:t>
                      </a:r>
                      <a:r>
                        <a:rPr lang="pl-PL" sz="1200" dirty="0" smtClean="0">
                          <a:effectLst/>
                        </a:rPr>
                        <a:t>Wniosku </a:t>
                      </a:r>
                      <a:r>
                        <a:rPr lang="pl-PL" sz="1200" dirty="0">
                          <a:effectLst/>
                        </a:rPr>
                        <a:t>o płatność wraz z wymaganymi załącznikami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14 dni kalendarzowych  od podpisania protokołu odbioru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8828900"/>
                  </a:ext>
                </a:extLst>
              </a:tr>
              <a:tr h="10255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4.</a:t>
                      </a:r>
                      <a:endParaRPr lang="pl-PL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Złożenie przez Miasto Suwałki wniosku o płatność do IZ RPOWP i uzyskanie refundacji kwoty dofinansowanie od wydatków poniesionych przez </a:t>
                      </a:r>
                      <a:r>
                        <a:rPr lang="pl-PL" sz="1200" dirty="0" err="1">
                          <a:effectLst/>
                        </a:rPr>
                        <a:t>Grantobiorców</a:t>
                      </a:r>
                      <a:r>
                        <a:rPr lang="pl-PL" sz="1200" dirty="0">
                          <a:effectLst/>
                        </a:rPr>
                        <a:t>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Sukcesywnie w miarę napływu wniosków </a:t>
                      </a:r>
                      <a:endParaRPr lang="pl-PL" sz="105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6409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92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6203</TotalTime>
  <Words>734</Words>
  <Application>Microsoft Office PowerPoint</Application>
  <PresentationFormat>Pokaz na ekranie (4:3)</PresentationFormat>
  <Paragraphs>127</Paragraphs>
  <Slides>10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Tw Cen MT</vt:lpstr>
      <vt:lpstr>Motyw pakietu Office</vt:lpstr>
      <vt:lpstr>Prezentacja programu PowerPoint</vt:lpstr>
      <vt:lpstr> Konkurs w Urzędzie Marszałkowskim </vt:lpstr>
      <vt:lpstr> Konkurs w Urzędzie Marszałkowskim </vt:lpstr>
      <vt:lpstr> Projekt  „OZE w mieście Suwałki” </vt:lpstr>
      <vt:lpstr> Projekt  „OZE w mieście Suwałki” </vt:lpstr>
      <vt:lpstr> Projekt  „OZE w mieście Suwałki” </vt:lpstr>
      <vt:lpstr> Projekt  „OZE w mieście Suwałki” </vt:lpstr>
      <vt:lpstr> Projekt  „OZE w mieście Suwałki” </vt:lpstr>
      <vt:lpstr> Projekt  „OZE w mieście Suwałki” </vt:lpstr>
      <vt:lpstr>Prezentacja programu PowerPoint</vt:lpstr>
    </vt:vector>
  </TitlesOfParts>
  <Company>Urząd Miejski w Suwałkach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Marcin Rafał Bonisławski</dc:creator>
  <cp:lastModifiedBy>Marcin Bonisławski</cp:lastModifiedBy>
  <cp:revision>505</cp:revision>
  <cp:lastPrinted>2019-12-02T12:59:15Z</cp:lastPrinted>
  <dcterms:created xsi:type="dcterms:W3CDTF">2014-05-14T06:31:07Z</dcterms:created>
  <dcterms:modified xsi:type="dcterms:W3CDTF">2019-12-05T07:38:09Z</dcterms:modified>
</cp:coreProperties>
</file>