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drawings/drawing3.xml" ContentType="application/vnd.openxmlformats-officedocument.drawingml.chartshapes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4.xml" ContentType="application/vnd.openxmlformats-officedocument.drawingml.chartshapes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5.xml" ContentType="application/vnd.openxmlformats-officedocument.drawingml.chartshapes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6.xml" ContentType="application/vnd.openxmlformats-officedocument.drawingml.chartshapes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7.xml" ContentType="application/vnd.openxmlformats-officedocument.drawingml.chartshapes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9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0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1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2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3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4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drawings/drawing8.xml" ContentType="application/vnd.openxmlformats-officedocument.drawingml.chartshapes+xml"/>
  <Override PartName="/ppt/charts/chart25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6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7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8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3"/>
  </p:notesMasterIdLst>
  <p:sldIdLst>
    <p:sldId id="256" r:id="rId2"/>
    <p:sldId id="311" r:id="rId3"/>
    <p:sldId id="357" r:id="rId4"/>
    <p:sldId id="355" r:id="rId5"/>
    <p:sldId id="259" r:id="rId6"/>
    <p:sldId id="264" r:id="rId7"/>
    <p:sldId id="265" r:id="rId8"/>
    <p:sldId id="266" r:id="rId9"/>
    <p:sldId id="267" r:id="rId10"/>
    <p:sldId id="338" r:id="rId11"/>
    <p:sldId id="268" r:id="rId12"/>
    <p:sldId id="308" r:id="rId13"/>
    <p:sldId id="340" r:id="rId14"/>
    <p:sldId id="309" r:id="rId15"/>
    <p:sldId id="315" r:id="rId16"/>
    <p:sldId id="335" r:id="rId17"/>
    <p:sldId id="342" r:id="rId18"/>
    <p:sldId id="344" r:id="rId19"/>
    <p:sldId id="339" r:id="rId20"/>
    <p:sldId id="360" r:id="rId21"/>
    <p:sldId id="361" r:id="rId22"/>
    <p:sldId id="363" r:id="rId23"/>
    <p:sldId id="365" r:id="rId24"/>
    <p:sldId id="367" r:id="rId25"/>
    <p:sldId id="369" r:id="rId26"/>
    <p:sldId id="373" r:id="rId27"/>
    <p:sldId id="316" r:id="rId28"/>
    <p:sldId id="317" r:id="rId29"/>
    <p:sldId id="375" r:id="rId30"/>
    <p:sldId id="269" r:id="rId31"/>
    <p:sldId id="297" r:id="rId32"/>
    <p:sldId id="319" r:id="rId33"/>
    <p:sldId id="378" r:id="rId34"/>
    <p:sldId id="272" r:id="rId35"/>
    <p:sldId id="350" r:id="rId36"/>
    <p:sldId id="327" r:id="rId37"/>
    <p:sldId id="404" r:id="rId38"/>
    <p:sldId id="380" r:id="rId39"/>
    <p:sldId id="400" r:id="rId40"/>
    <p:sldId id="402" r:id="rId41"/>
    <p:sldId id="388" r:id="rId42"/>
    <p:sldId id="386" r:id="rId43"/>
    <p:sldId id="390" r:id="rId44"/>
    <p:sldId id="392" r:id="rId45"/>
    <p:sldId id="394" r:id="rId46"/>
    <p:sldId id="403" r:id="rId47"/>
    <p:sldId id="396" r:id="rId48"/>
    <p:sldId id="274" r:id="rId49"/>
    <p:sldId id="275" r:id="rId50"/>
    <p:sldId id="347" r:id="rId51"/>
    <p:sldId id="398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9EED"/>
    <a:srgbClr val="3DB1ED"/>
    <a:srgbClr val="4096ED"/>
    <a:srgbClr val="95B7ED"/>
    <a:srgbClr val="46B9ED"/>
    <a:srgbClr val="3393C4"/>
    <a:srgbClr val="3085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206"/>
    <p:restoredTop sz="94659"/>
  </p:normalViewPr>
  <p:slideViewPr>
    <p:cSldViewPr snapToGrid="0" snapToObjects="1">
      <p:cViewPr varScale="1">
        <p:scale>
          <a:sx n="69" d="100"/>
          <a:sy n="69" d="100"/>
        </p:scale>
        <p:origin x="78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4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5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6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7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Wykres%20w%20programie%20Microsoft%20PowerPoint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Wykres%20w%20programie%20Microsoft%20PowerPoint" TargetMode="Externa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chartUserShapes" Target="../drawings/drawing8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Wykres%20w%20programie%20Microsoft%20PowerPoint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400" b="1" dirty="0"/>
              <a:t>Ludność</a:t>
            </a:r>
            <a:r>
              <a:rPr lang="pl-PL" sz="2400" b="1" baseline="0" dirty="0"/>
              <a:t> Suwałk  w latach 2009-2019 </a:t>
            </a:r>
            <a:endParaRPr lang="pl-PL" sz="2400" b="1" dirty="0"/>
          </a:p>
        </c:rich>
      </c:tx>
      <c:layout>
        <c:manualLayout>
          <c:xMode val="edge"/>
          <c:yMode val="edge"/>
          <c:x val="0.31272186410125535"/>
          <c:y val="0.15748721370566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9.2445559128605373E-2"/>
          <c:y val="0.25193245405768872"/>
          <c:w val="0.88224010903475203"/>
          <c:h val="0.67147382693941804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Liczba ludności</c:v>
                </c:pt>
              </c:strCache>
            </c:strRef>
          </c:tx>
          <c:spPr>
            <a:ln w="508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38100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Arkusz1!$A$2:$A$12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Arkusz1!$B$2:$B$12</c:f>
              <c:numCache>
                <c:formatCode>General</c:formatCode>
                <c:ptCount val="11"/>
                <c:pt idx="0">
                  <c:v>69499</c:v>
                </c:pt>
                <c:pt idx="1">
                  <c:v>69527</c:v>
                </c:pt>
                <c:pt idx="2">
                  <c:v>69210</c:v>
                </c:pt>
                <c:pt idx="3">
                  <c:v>69404</c:v>
                </c:pt>
                <c:pt idx="4">
                  <c:v>69317</c:v>
                </c:pt>
                <c:pt idx="5">
                  <c:v>69316</c:v>
                </c:pt>
                <c:pt idx="6">
                  <c:v>69370</c:v>
                </c:pt>
                <c:pt idx="7">
                  <c:v>69626</c:v>
                </c:pt>
                <c:pt idx="8">
                  <c:v>69554</c:v>
                </c:pt>
                <c:pt idx="9">
                  <c:v>69827</c:v>
                </c:pt>
                <c:pt idx="10">
                  <c:v>69758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1FE-684E-975E-90AE43ADD2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3303808"/>
        <c:axId val="393301848"/>
      </c:lineChart>
      <c:catAx>
        <c:axId val="393303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93301848"/>
        <c:crosses val="autoZero"/>
        <c:auto val="1"/>
        <c:lblAlgn val="ctr"/>
        <c:lblOffset val="100"/>
        <c:noMultiLvlLbl val="0"/>
      </c:catAx>
      <c:valAx>
        <c:axId val="393301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93303808"/>
        <c:crosses val="autoZero"/>
        <c:crossBetween val="between"/>
      </c:valAx>
      <c:spPr>
        <a:solidFill>
          <a:schemeClr val="bg2">
            <a:lumMod val="20000"/>
            <a:lumOff val="80000"/>
          </a:schemeClr>
        </a:solidFill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447439832732773E-2"/>
          <c:y val="1.8036993515457529E-2"/>
          <c:w val="0.9471231816361938"/>
          <c:h val="0.827303692933517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Warunki zabudowy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cat>
          <c:val>
            <c:numRef>
              <c:f>Arkusz1!$B$2:$B$9</c:f>
              <c:numCache>
                <c:formatCode>General</c:formatCode>
                <c:ptCount val="8"/>
                <c:pt idx="0">
                  <c:v>110</c:v>
                </c:pt>
                <c:pt idx="1">
                  <c:v>83</c:v>
                </c:pt>
                <c:pt idx="2">
                  <c:v>57</c:v>
                </c:pt>
                <c:pt idx="3">
                  <c:v>43</c:v>
                </c:pt>
                <c:pt idx="4">
                  <c:v>49</c:v>
                </c:pt>
                <c:pt idx="5">
                  <c:v>56</c:v>
                </c:pt>
                <c:pt idx="6">
                  <c:v>55</c:v>
                </c:pt>
                <c:pt idx="7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D87-DB4A-8F07-D4C923266573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Pozwolenia na budowę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cat>
          <c:val>
            <c:numRef>
              <c:f>Arkusz1!$C$2:$C$9</c:f>
              <c:numCache>
                <c:formatCode>General</c:formatCode>
                <c:ptCount val="8"/>
                <c:pt idx="0">
                  <c:v>290</c:v>
                </c:pt>
                <c:pt idx="1">
                  <c:v>246</c:v>
                </c:pt>
                <c:pt idx="2">
                  <c:v>311</c:v>
                </c:pt>
                <c:pt idx="3">
                  <c:v>263</c:v>
                </c:pt>
                <c:pt idx="4">
                  <c:v>318</c:v>
                </c:pt>
                <c:pt idx="5">
                  <c:v>360</c:v>
                </c:pt>
                <c:pt idx="6">
                  <c:v>440</c:v>
                </c:pt>
                <c:pt idx="7">
                  <c:v>530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D87-DB4A-8F07-D4C9232665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1"/>
        <c:overlap val="-47"/>
        <c:axId val="445678920"/>
        <c:axId val="445679312"/>
      </c:barChart>
      <c:catAx>
        <c:axId val="445678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45679312"/>
        <c:crosses val="autoZero"/>
        <c:auto val="1"/>
        <c:lblAlgn val="ctr"/>
        <c:lblOffset val="100"/>
        <c:noMultiLvlLbl val="0"/>
      </c:catAx>
      <c:valAx>
        <c:axId val="445679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45678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Liczba</a:t>
            </a:r>
            <a:r>
              <a:rPr lang="pl-PL" sz="2400" baseline="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 mieszkań w budownictwie jednorodzinnym i wielorodzinnym wynikająca z wydanych pozwoleń na budowę </a:t>
            </a:r>
            <a:endParaRPr lang="pl-PL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c:rich>
      </c:tx>
      <c:layout>
        <c:manualLayout>
          <c:xMode val="edge"/>
          <c:yMode val="edge"/>
          <c:x val="7.6951680220300328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Mieszkania w budynkach jednorodzinnych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cat>
          <c:val>
            <c:numRef>
              <c:f>Arkusz1!$B$2:$B$9</c:f>
              <c:numCache>
                <c:formatCode>General</c:formatCode>
                <c:ptCount val="8"/>
                <c:pt idx="0">
                  <c:v>36</c:v>
                </c:pt>
                <c:pt idx="1">
                  <c:v>39</c:v>
                </c:pt>
                <c:pt idx="2">
                  <c:v>27</c:v>
                </c:pt>
                <c:pt idx="3">
                  <c:v>44</c:v>
                </c:pt>
                <c:pt idx="4">
                  <c:v>47</c:v>
                </c:pt>
                <c:pt idx="5">
                  <c:v>48</c:v>
                </c:pt>
                <c:pt idx="6">
                  <c:v>63</c:v>
                </c:pt>
                <c:pt idx="7">
                  <c:v>102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502D-9E48-90C1-03B183AFBE2A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Mieszkania w zabudowie wielorodzinnej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Arkusz1!$A$2:$A$9</c:f>
              <c:numCache>
                <c:formatCode>General</c:formatCode>
                <c:ptCount val="8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</c:numCache>
            </c:numRef>
          </c:cat>
          <c:val>
            <c:numRef>
              <c:f>Arkusz1!$C$2:$C$9</c:f>
              <c:numCache>
                <c:formatCode>General</c:formatCode>
                <c:ptCount val="8"/>
                <c:pt idx="0">
                  <c:v>159</c:v>
                </c:pt>
                <c:pt idx="1">
                  <c:v>190</c:v>
                </c:pt>
                <c:pt idx="2">
                  <c:v>265</c:v>
                </c:pt>
                <c:pt idx="3">
                  <c:v>519</c:v>
                </c:pt>
                <c:pt idx="4">
                  <c:v>285</c:v>
                </c:pt>
                <c:pt idx="5">
                  <c:v>692</c:v>
                </c:pt>
                <c:pt idx="6">
                  <c:v>358</c:v>
                </c:pt>
                <c:pt idx="7">
                  <c:v>2013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502D-9E48-90C1-03B183AFBE2A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45676176"/>
        <c:axId val="445679704"/>
      </c:lineChart>
      <c:catAx>
        <c:axId val="445676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45679704"/>
        <c:crosses val="autoZero"/>
        <c:auto val="1"/>
        <c:lblAlgn val="ctr"/>
        <c:lblOffset val="100"/>
        <c:noMultiLvlLbl val="0"/>
      </c:catAx>
      <c:valAx>
        <c:axId val="445679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45676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600" dirty="0"/>
              <a:t>Mieszkania oddane do użytkowania w Suwałkach w latach 2010-2019</a:t>
            </a:r>
          </a:p>
        </c:rich>
      </c:tx>
      <c:layout>
        <c:manualLayout>
          <c:xMode val="edge"/>
          <c:yMode val="edge"/>
          <c:x val="0.18312105205897958"/>
          <c:y val="0.241449941589671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3.4737751252794782E-2"/>
          <c:y val="0.3179213508716035"/>
          <c:w val="0.94539455936751804"/>
          <c:h val="0.5941017789442986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Budownictwo wielorodzinne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>
                <a:srgbClr val="7030A0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Arkusz1!$A$2:$A$11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Arkusz1!$B$2:$B$11</c:f>
              <c:numCache>
                <c:formatCode>General</c:formatCode>
                <c:ptCount val="10"/>
                <c:pt idx="0">
                  <c:v>96</c:v>
                </c:pt>
                <c:pt idx="1">
                  <c:v>291</c:v>
                </c:pt>
                <c:pt idx="2">
                  <c:v>104</c:v>
                </c:pt>
                <c:pt idx="3">
                  <c:v>332</c:v>
                </c:pt>
                <c:pt idx="4">
                  <c:v>160</c:v>
                </c:pt>
                <c:pt idx="5">
                  <c:v>279</c:v>
                </c:pt>
                <c:pt idx="6">
                  <c:v>392</c:v>
                </c:pt>
                <c:pt idx="7">
                  <c:v>459</c:v>
                </c:pt>
                <c:pt idx="8">
                  <c:v>253</c:v>
                </c:pt>
                <c:pt idx="9">
                  <c:v>432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E4E-AB49-947D-78F3CCA21ACD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Budownictwo jednorodzinne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Arkusz1!$A$2:$A$11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Arkusz1!$C$2:$C$11</c:f>
              <c:numCache>
                <c:formatCode>General</c:formatCode>
                <c:ptCount val="10"/>
                <c:pt idx="0">
                  <c:v>55</c:v>
                </c:pt>
                <c:pt idx="1">
                  <c:v>68</c:v>
                </c:pt>
                <c:pt idx="2">
                  <c:v>45</c:v>
                </c:pt>
                <c:pt idx="3">
                  <c:v>42</c:v>
                </c:pt>
                <c:pt idx="4">
                  <c:v>32</c:v>
                </c:pt>
                <c:pt idx="5">
                  <c:v>52</c:v>
                </c:pt>
                <c:pt idx="6">
                  <c:v>48</c:v>
                </c:pt>
                <c:pt idx="7">
                  <c:v>31</c:v>
                </c:pt>
                <c:pt idx="8">
                  <c:v>35</c:v>
                </c:pt>
                <c:pt idx="9">
                  <c:v>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E4E-AB49-947D-78F3CCA21ACD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Kolumna1</c:v>
                </c:pt>
              </c:strCache>
            </c:strRef>
          </c:tx>
          <c:spPr>
            <a:pattFill prst="narHorz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Arkusz1!$A$2:$A$11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Arkusz1!$D$2:$D$11</c:f>
              <c:numCache>
                <c:formatCode>General</c:formatCode>
                <c:ptCount val="10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E4E-AB49-947D-78F3CCA21AC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41165456"/>
        <c:axId val="441164280"/>
      </c:barChart>
      <c:catAx>
        <c:axId val="441165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41164280"/>
        <c:crosses val="autoZero"/>
        <c:auto val="1"/>
        <c:lblAlgn val="ctr"/>
        <c:lblOffset val="100"/>
        <c:noMultiLvlLbl val="0"/>
      </c:catAx>
      <c:valAx>
        <c:axId val="441164280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4116545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legendEntry>
        <c:idx val="2"/>
        <c:delete val="1"/>
      </c:legendEntry>
      <c:layout>
        <c:manualLayout>
          <c:xMode val="edge"/>
          <c:yMode val="edge"/>
          <c:x val="0.14131338630928988"/>
          <c:y val="0.93322032662583843"/>
          <c:w val="0.67694382461539149"/>
          <c:h val="6.49529306025148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/>
              <a:t>Liczba</a:t>
            </a:r>
            <a:r>
              <a:rPr lang="pl-PL" baseline="0" dirty="0"/>
              <a:t> uczniów  w latach szkolnych od 2007/2008 do 2019/2020</a:t>
            </a:r>
            <a:endParaRPr lang="pl-PL" dirty="0"/>
          </a:p>
        </c:rich>
      </c:tx>
      <c:layout>
        <c:manualLayout>
          <c:xMode val="edge"/>
          <c:yMode val="edge"/>
          <c:x val="0.1955882923112453"/>
          <c:y val="7.6829548735385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6.5777868806861581E-2"/>
          <c:y val="6.1168598002572176E-2"/>
          <c:w val="0.93417553285061883"/>
          <c:h val="0.883442619928007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Arkusz1!$B$2</c:f>
              <c:strCache>
                <c:ptCount val="1"/>
                <c:pt idx="0">
                  <c:v>Liczba uczniów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Arkusz1!$A$3:$A$15</c:f>
              <c:strCache>
                <c:ptCount val="13"/>
                <c:pt idx="0">
                  <c:v>2007/2008</c:v>
                </c:pt>
                <c:pt idx="1">
                  <c:v>2008/2009</c:v>
                </c:pt>
                <c:pt idx="2">
                  <c:v>2009/2010</c:v>
                </c:pt>
                <c:pt idx="3">
                  <c:v>2010/2011</c:v>
                </c:pt>
                <c:pt idx="4">
                  <c:v>2011/2012</c:v>
                </c:pt>
                <c:pt idx="5">
                  <c:v>2012/2013</c:v>
                </c:pt>
                <c:pt idx="6">
                  <c:v>2013/2014</c:v>
                </c:pt>
                <c:pt idx="7">
                  <c:v>2014/2015</c:v>
                </c:pt>
                <c:pt idx="8">
                  <c:v>215/2016</c:v>
                </c:pt>
                <c:pt idx="9">
                  <c:v>2016/2017</c:v>
                </c:pt>
                <c:pt idx="10">
                  <c:v>2017/2018</c:v>
                </c:pt>
                <c:pt idx="11">
                  <c:v>2018/2019</c:v>
                </c:pt>
                <c:pt idx="12">
                  <c:v>2019/2020</c:v>
                </c:pt>
              </c:strCache>
            </c:strRef>
          </c:cat>
          <c:val>
            <c:numRef>
              <c:f>Arkusz1!$B$3:$B$15</c:f>
              <c:numCache>
                <c:formatCode>General</c:formatCode>
                <c:ptCount val="13"/>
                <c:pt idx="0">
                  <c:v>15721</c:v>
                </c:pt>
                <c:pt idx="1">
                  <c:v>14683</c:v>
                </c:pt>
                <c:pt idx="2">
                  <c:v>14124</c:v>
                </c:pt>
                <c:pt idx="3">
                  <c:v>13845</c:v>
                </c:pt>
                <c:pt idx="4">
                  <c:v>13381</c:v>
                </c:pt>
                <c:pt idx="5">
                  <c:v>12808</c:v>
                </c:pt>
                <c:pt idx="6">
                  <c:v>12498</c:v>
                </c:pt>
                <c:pt idx="7">
                  <c:v>12005</c:v>
                </c:pt>
                <c:pt idx="8">
                  <c:v>11782</c:v>
                </c:pt>
                <c:pt idx="9">
                  <c:v>11464</c:v>
                </c:pt>
                <c:pt idx="10">
                  <c:v>11485</c:v>
                </c:pt>
                <c:pt idx="11">
                  <c:v>11612</c:v>
                </c:pt>
                <c:pt idx="12">
                  <c:v>11937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720-FE40-8708-F934E345B9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6"/>
        <c:axId val="441163888"/>
        <c:axId val="445506920"/>
      </c:barChart>
      <c:catAx>
        <c:axId val="441163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45506920"/>
        <c:crosses val="autoZero"/>
        <c:auto val="1"/>
        <c:lblAlgn val="ctr"/>
        <c:lblOffset val="100"/>
        <c:noMultiLvlLbl val="0"/>
      </c:catAx>
      <c:valAx>
        <c:axId val="4455069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41163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/>
              <a:t>Liczba</a:t>
            </a:r>
            <a:r>
              <a:rPr lang="pl-PL" baseline="0" dirty="0"/>
              <a:t> uczniów  w latach szkolnych od 2007/2008 do 2019/2020</a:t>
            </a:r>
            <a:endParaRPr lang="pl-PL" dirty="0"/>
          </a:p>
        </c:rich>
      </c:tx>
      <c:layout>
        <c:manualLayout>
          <c:xMode val="edge"/>
          <c:yMode val="edge"/>
          <c:x val="0.19522167219044001"/>
          <c:y val="7.17299697215804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6.470739833794234E-2"/>
          <c:y val="1.5406162232327027E-2"/>
          <c:w val="0.93417553285061883"/>
          <c:h val="0.88344261992800743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32"/>
        <c:axId val="388674176"/>
        <c:axId val="388672608"/>
      </c:barChart>
      <c:catAx>
        <c:axId val="388674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88672608"/>
        <c:crosses val="autoZero"/>
        <c:auto val="1"/>
        <c:lblAlgn val="ctr"/>
        <c:lblOffset val="100"/>
        <c:noMultiLvlLbl val="0"/>
      </c:catAx>
      <c:valAx>
        <c:axId val="3886726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88674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000" dirty="0"/>
              <a:t>Liczba</a:t>
            </a:r>
            <a:r>
              <a:rPr lang="pl-PL" sz="2000" baseline="0" dirty="0"/>
              <a:t> nauczycieli w etatach i  osobach</a:t>
            </a:r>
            <a:endParaRPr lang="pl-PL" sz="20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'[Wykres w programie Microsoft PowerPoint]Arkusz1'!$B$2</c:f>
              <c:strCache>
                <c:ptCount val="1"/>
                <c:pt idx="0">
                  <c:v>Liczba nauczycieli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'[Wykres w programie Microsoft PowerPoint]Arkusz1'!$A$3:$A$11</c:f>
              <c:strCache>
                <c:ptCount val="9"/>
                <c:pt idx="0">
                  <c:v>2011/2012</c:v>
                </c:pt>
                <c:pt idx="1">
                  <c:v>2012/2013</c:v>
                </c:pt>
                <c:pt idx="2">
                  <c:v>2013/2014</c:v>
                </c:pt>
                <c:pt idx="3">
                  <c:v>2014/2015</c:v>
                </c:pt>
                <c:pt idx="4">
                  <c:v>215/2016</c:v>
                </c:pt>
                <c:pt idx="5">
                  <c:v>2016/2017</c:v>
                </c:pt>
                <c:pt idx="6">
                  <c:v>2017/2018</c:v>
                </c:pt>
                <c:pt idx="7">
                  <c:v>2018/2019</c:v>
                </c:pt>
                <c:pt idx="8">
                  <c:v>2019/2020</c:v>
                </c:pt>
              </c:strCache>
            </c:strRef>
          </c:cat>
          <c:val>
            <c:numRef>
              <c:f>'[Wykres w programie Microsoft PowerPoint]Arkusz1'!$B$3:$B$11</c:f>
              <c:numCache>
                <c:formatCode>General</c:formatCode>
                <c:ptCount val="9"/>
                <c:pt idx="0">
                  <c:v>1241</c:v>
                </c:pt>
                <c:pt idx="1">
                  <c:v>1180</c:v>
                </c:pt>
                <c:pt idx="2">
                  <c:v>1138</c:v>
                </c:pt>
                <c:pt idx="3">
                  <c:v>1153</c:v>
                </c:pt>
                <c:pt idx="4">
                  <c:v>1150</c:v>
                </c:pt>
                <c:pt idx="5">
                  <c:v>1136</c:v>
                </c:pt>
                <c:pt idx="6">
                  <c:v>1128</c:v>
                </c:pt>
                <c:pt idx="7">
                  <c:v>1145</c:v>
                </c:pt>
                <c:pt idx="8">
                  <c:v>1128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29A-E449-99A0-EE6F20DE10D4}"/>
            </c:ext>
          </c:extLst>
        </c:ser>
        <c:ser>
          <c:idx val="1"/>
          <c:order val="1"/>
          <c:tx>
            <c:strRef>
              <c:f>'[Wykres w programie Microsoft PowerPoint]Arkusz1'!$C$2</c:f>
              <c:strCache>
                <c:ptCount val="1"/>
                <c:pt idx="0">
                  <c:v>Liczba nauczycieli w osobach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'[Wykres w programie Microsoft PowerPoint]Arkusz1'!$A$3:$A$11</c:f>
              <c:strCache>
                <c:ptCount val="9"/>
                <c:pt idx="0">
                  <c:v>2011/2012</c:v>
                </c:pt>
                <c:pt idx="1">
                  <c:v>2012/2013</c:v>
                </c:pt>
                <c:pt idx="2">
                  <c:v>2013/2014</c:v>
                </c:pt>
                <c:pt idx="3">
                  <c:v>2014/2015</c:v>
                </c:pt>
                <c:pt idx="4">
                  <c:v>215/2016</c:v>
                </c:pt>
                <c:pt idx="5">
                  <c:v>2016/2017</c:v>
                </c:pt>
                <c:pt idx="6">
                  <c:v>2017/2018</c:v>
                </c:pt>
                <c:pt idx="7">
                  <c:v>2018/2019</c:v>
                </c:pt>
                <c:pt idx="8">
                  <c:v>2019/2020</c:v>
                </c:pt>
              </c:strCache>
            </c:strRef>
          </c:cat>
          <c:val>
            <c:numRef>
              <c:f>'[Wykres w programie Microsoft PowerPoint]Arkusz1'!$C$3:$C$11</c:f>
              <c:numCache>
                <c:formatCode>General</c:formatCode>
                <c:ptCount val="9"/>
                <c:pt idx="0">
                  <c:v>1267</c:v>
                </c:pt>
                <c:pt idx="1">
                  <c:v>1215</c:v>
                </c:pt>
                <c:pt idx="2">
                  <c:v>1231</c:v>
                </c:pt>
                <c:pt idx="3">
                  <c:v>1217</c:v>
                </c:pt>
                <c:pt idx="4">
                  <c:v>1200</c:v>
                </c:pt>
                <c:pt idx="5">
                  <c:v>1198</c:v>
                </c:pt>
                <c:pt idx="6">
                  <c:v>1193</c:v>
                </c:pt>
                <c:pt idx="7">
                  <c:v>1202</c:v>
                </c:pt>
                <c:pt idx="8">
                  <c:v>1251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29A-E449-99A0-EE6F20DE10D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22"/>
        <c:overlap val="-54"/>
        <c:axId val="388671432"/>
        <c:axId val="388671824"/>
      </c:barChart>
      <c:catAx>
        <c:axId val="388671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88671824"/>
        <c:crosses val="autoZero"/>
        <c:auto val="1"/>
        <c:lblAlgn val="ctr"/>
        <c:lblOffset val="100"/>
        <c:noMultiLvlLbl val="0"/>
      </c:catAx>
      <c:valAx>
        <c:axId val="388671824"/>
        <c:scaling>
          <c:orientation val="minMax"/>
          <c:min val="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88671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400" dirty="0"/>
              <a:t>Wydatki na oświatę  a subwencja oświatowa - w tys. zł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wydatki - działy 801 i 854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Arkusz1!$B$2:$B$6</c:f>
              <c:numCache>
                <c:formatCode>#,##0.00</c:formatCode>
                <c:ptCount val="5"/>
                <c:pt idx="0">
                  <c:v>132356.046</c:v>
                </c:pt>
                <c:pt idx="1">
                  <c:v>141255.79</c:v>
                </c:pt>
                <c:pt idx="2">
                  <c:v>142499.64000000001</c:v>
                </c:pt>
                <c:pt idx="3">
                  <c:v>160247.07</c:v>
                </c:pt>
                <c:pt idx="4">
                  <c:v>175541.6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D6A-7443-8C40-6A0E0DF8C24E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subwencja oświatowa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Arkusz1!$C$2:$C$6</c:f>
              <c:numCache>
                <c:formatCode>General</c:formatCode>
                <c:ptCount val="5"/>
                <c:pt idx="0">
                  <c:v>87906.17</c:v>
                </c:pt>
                <c:pt idx="1">
                  <c:v>90063.67</c:v>
                </c:pt>
                <c:pt idx="2">
                  <c:v>90044.02</c:v>
                </c:pt>
                <c:pt idx="3">
                  <c:v>92274.74</c:v>
                </c:pt>
                <c:pt idx="4">
                  <c:v>100151.31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D40-0441-9372-337F386796D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445505744"/>
        <c:axId val="445506136"/>
      </c:barChart>
      <c:catAx>
        <c:axId val="44550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45506136"/>
        <c:crosses val="autoZero"/>
        <c:auto val="1"/>
        <c:lblAlgn val="ctr"/>
        <c:lblOffset val="100"/>
        <c:noMultiLvlLbl val="0"/>
      </c:catAx>
      <c:valAx>
        <c:axId val="445506136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445505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400" dirty="0"/>
              <a:t>Liczba wydarzeń kulturalnych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wydarzenia organizowane tylko i wyłącznie przez miejskie jednostki kultury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141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08B-5A43-99A7-CEFD6D6D277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271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08B-5A43-99A7-CEFD6D6D277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304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08B-5A43-99A7-CEFD6D6D277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296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08B-5A43-99A7-CEFD6D6D277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Arkusz1!$B$2:$B$6</c:f>
              <c:numCache>
                <c:formatCode>#,##0.00</c:formatCode>
                <c:ptCount val="5"/>
                <c:pt idx="0">
                  <c:v>141</c:v>
                </c:pt>
                <c:pt idx="1">
                  <c:v>271</c:v>
                </c:pt>
                <c:pt idx="2">
                  <c:v>304</c:v>
                </c:pt>
                <c:pt idx="3">
                  <c:v>296</c:v>
                </c:pt>
                <c:pt idx="4" formatCode="General">
                  <c:v>292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DC6-B04F-9D2D-2A23F4050F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5507704"/>
        <c:axId val="445507312"/>
      </c:barChart>
      <c:catAx>
        <c:axId val="445507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45507312"/>
        <c:crosses val="autoZero"/>
        <c:auto val="1"/>
        <c:lblAlgn val="ctr"/>
        <c:lblOffset val="100"/>
        <c:noMultiLvlLbl val="0"/>
      </c:catAx>
      <c:valAx>
        <c:axId val="445507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45507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400"/>
              <a:t>Wydatki na kulturę ogółem - w tys. zł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wydatki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Arkusz1!$B$2:$B$6</c:f>
              <c:numCache>
                <c:formatCode>#,##0.00</c:formatCode>
                <c:ptCount val="5"/>
                <c:pt idx="0">
                  <c:v>11986.81</c:v>
                </c:pt>
                <c:pt idx="1">
                  <c:v>12036.44</c:v>
                </c:pt>
                <c:pt idx="2">
                  <c:v>14230.63</c:v>
                </c:pt>
                <c:pt idx="3">
                  <c:v>16264.82</c:v>
                </c:pt>
                <c:pt idx="4">
                  <c:v>17377.38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7C4-DB4B-AF1B-D646D01537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5504176"/>
        <c:axId val="445504568"/>
      </c:barChart>
      <c:catAx>
        <c:axId val="445504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45504568"/>
        <c:crosses val="autoZero"/>
        <c:auto val="1"/>
        <c:lblAlgn val="ctr"/>
        <c:lblOffset val="100"/>
        <c:noMultiLvlLbl val="0"/>
      </c:catAx>
      <c:valAx>
        <c:axId val="445504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45504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400"/>
              <a:t>Nakłady</a:t>
            </a:r>
            <a:r>
              <a:rPr lang="pl-PL" sz="2400" baseline="0"/>
              <a:t> inwestycyjne</a:t>
            </a:r>
            <a:r>
              <a:rPr lang="pl-PL" sz="2400"/>
              <a:t> na kulturę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nakłady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Arkusz1!$B$2:$B$6</c:f>
              <c:numCache>
                <c:formatCode>#,##0.00</c:formatCode>
                <c:ptCount val="5"/>
                <c:pt idx="0">
                  <c:v>485230</c:v>
                </c:pt>
                <c:pt idx="1">
                  <c:v>182958</c:v>
                </c:pt>
                <c:pt idx="2">
                  <c:v>1204816.55</c:v>
                </c:pt>
                <c:pt idx="3">
                  <c:v>2374567.7599999998</c:v>
                </c:pt>
                <c:pt idx="4">
                  <c:v>2931760.11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353-8948-9128-B319C63649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0193032"/>
        <c:axId val="450189504"/>
      </c:barChart>
      <c:catAx>
        <c:axId val="450193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50189504"/>
        <c:crosses val="autoZero"/>
        <c:auto val="1"/>
        <c:lblAlgn val="ctr"/>
        <c:lblOffset val="100"/>
        <c:noMultiLvlLbl val="0"/>
      </c:catAx>
      <c:valAx>
        <c:axId val="450189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50193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/>
              <a:t>Przyrost naturalny i migracje Suwałk w latach 2010-2019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Urodzenia</c:v>
                </c:pt>
              </c:strCache>
            </c:strRef>
          </c:tx>
          <c:spPr>
            <a:ln w="38100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Arkusz1!$A$2:$A$11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Arkusz1!$B$2:$B$11</c:f>
              <c:numCache>
                <c:formatCode>General</c:formatCode>
                <c:ptCount val="10"/>
                <c:pt idx="0">
                  <c:v>769</c:v>
                </c:pt>
                <c:pt idx="1">
                  <c:v>629</c:v>
                </c:pt>
                <c:pt idx="2">
                  <c:v>679</c:v>
                </c:pt>
                <c:pt idx="3">
                  <c:v>631</c:v>
                </c:pt>
                <c:pt idx="4">
                  <c:v>609</c:v>
                </c:pt>
                <c:pt idx="5">
                  <c:v>684</c:v>
                </c:pt>
                <c:pt idx="6">
                  <c:v>762</c:v>
                </c:pt>
                <c:pt idx="7">
                  <c:v>769</c:v>
                </c:pt>
                <c:pt idx="8">
                  <c:v>766</c:v>
                </c:pt>
                <c:pt idx="9">
                  <c:v>728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D87-5A4A-9D55-F7991294510D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Zgony</c:v>
                </c:pt>
              </c:strCache>
            </c:strRef>
          </c:tx>
          <c:spPr>
            <a:ln w="38100" cap="rnd" cmpd="sng" algn="ctr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Arkusz1!$A$2:$A$11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Arkusz1!$C$2:$C$11</c:f>
              <c:numCache>
                <c:formatCode>General</c:formatCode>
                <c:ptCount val="10"/>
                <c:pt idx="0">
                  <c:v>478</c:v>
                </c:pt>
                <c:pt idx="1">
                  <c:v>519</c:v>
                </c:pt>
                <c:pt idx="2">
                  <c:v>470</c:v>
                </c:pt>
                <c:pt idx="3">
                  <c:v>550</c:v>
                </c:pt>
                <c:pt idx="4">
                  <c:v>539</c:v>
                </c:pt>
                <c:pt idx="5">
                  <c:v>538</c:v>
                </c:pt>
                <c:pt idx="6">
                  <c:v>545</c:v>
                </c:pt>
                <c:pt idx="7">
                  <c:v>573</c:v>
                </c:pt>
                <c:pt idx="8">
                  <c:v>600</c:v>
                </c:pt>
                <c:pt idx="9">
                  <c:v>615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D87-5A4A-9D55-F7991294510D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Przyrost naturalny</c:v>
                </c:pt>
              </c:strCache>
            </c:strRef>
          </c:tx>
          <c:spPr>
            <a:ln w="38100" cap="rnd" cmpd="sng" algn="ctr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Arkusz1!$A$2:$A$11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Arkusz1!$D$2:$D$11</c:f>
              <c:numCache>
                <c:formatCode>General</c:formatCode>
                <c:ptCount val="10"/>
                <c:pt idx="0">
                  <c:v>291</c:v>
                </c:pt>
                <c:pt idx="1">
                  <c:v>110</c:v>
                </c:pt>
                <c:pt idx="2">
                  <c:v>209</c:v>
                </c:pt>
                <c:pt idx="3">
                  <c:v>81</c:v>
                </c:pt>
                <c:pt idx="4">
                  <c:v>70</c:v>
                </c:pt>
                <c:pt idx="5">
                  <c:v>146</c:v>
                </c:pt>
                <c:pt idx="6">
                  <c:v>217</c:v>
                </c:pt>
                <c:pt idx="7">
                  <c:v>196</c:v>
                </c:pt>
                <c:pt idx="8">
                  <c:v>166</c:v>
                </c:pt>
                <c:pt idx="9">
                  <c:v>113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ED87-5A4A-9D55-F7991294510D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Saldo migarcji</c:v>
                </c:pt>
              </c:strCache>
            </c:strRef>
          </c:tx>
          <c:spPr>
            <a:ln w="38100" cap="rnd" cmpd="sng" algn="ctr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4165576033241078E-2"/>
                  <c:y val="2.967359628215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31DF-7945-AF69-01805C0F6EB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4165576033241078E-2"/>
                  <c:y val="2.967359628215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31DF-7945-AF69-01805C0F6EB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4165576033241078E-2"/>
                  <c:y val="2.47279969017960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31DF-7945-AF69-01805C0F6EB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0138009826428372E-2"/>
                  <c:y val="5.44015931839515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31DF-7945-AF69-01805C0F6EB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4165576033241078E-2"/>
                  <c:y val="2.47279969017961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1DF-7945-AF69-01805C0F6EB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2.4165576033241078E-2"/>
                  <c:y val="1.23639984508981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31DF-7945-AF69-01805C0F6EB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4165576033241078E-2"/>
                  <c:y val="1.73095978312573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1DF-7945-AF69-01805C0F6EB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1.8840871219435444E-2"/>
                  <c:y val="-1.97823975214370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1DF-7945-AF69-01805C0F6EB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1.7705539702632538E-2"/>
                  <c:y val="-2.22551972116165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1DF-7945-AF69-01805C0F6EB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2.4165576033241078E-2"/>
                  <c:y val="2.9673596282155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1DF-7945-AF69-01805C0F6EB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Arkusz1!$A$2:$A$11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Arkusz1!$E$2:$E$11</c:f>
              <c:numCache>
                <c:formatCode>General</c:formatCode>
                <c:ptCount val="10"/>
                <c:pt idx="0">
                  <c:v>-263</c:v>
                </c:pt>
                <c:pt idx="1">
                  <c:v>-263</c:v>
                </c:pt>
                <c:pt idx="2">
                  <c:v>-145</c:v>
                </c:pt>
                <c:pt idx="3">
                  <c:v>-31</c:v>
                </c:pt>
                <c:pt idx="4">
                  <c:v>-150</c:v>
                </c:pt>
                <c:pt idx="5">
                  <c:v>-208</c:v>
                </c:pt>
                <c:pt idx="6">
                  <c:v>-151</c:v>
                </c:pt>
                <c:pt idx="7">
                  <c:v>29</c:v>
                </c:pt>
                <c:pt idx="8">
                  <c:v>48</c:v>
                </c:pt>
                <c:pt idx="9">
                  <c:v>-103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ED87-5A4A-9D55-F7991294510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442677432"/>
        <c:axId val="442677824"/>
      </c:lineChart>
      <c:catAx>
        <c:axId val="442677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spc="20" baseline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42677824"/>
        <c:crosses val="autoZero"/>
        <c:auto val="1"/>
        <c:lblAlgn val="ctr"/>
        <c:lblOffset val="100"/>
        <c:noMultiLvlLbl val="0"/>
      </c:catAx>
      <c:valAx>
        <c:axId val="4426778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spc="20" baseline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42677432"/>
        <c:crosses val="autoZero"/>
        <c:crossBetween val="between"/>
      </c:valAx>
      <c:spPr>
        <a:solidFill>
          <a:schemeClr val="accent2">
            <a:lumMod val="20000"/>
            <a:lumOff val="80000"/>
          </a:schemeClr>
        </a:solid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accent2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400" dirty="0"/>
              <a:t>Wydatki na sport i kulturę fizyczną  w tys. zł</a:t>
            </a:r>
          </a:p>
        </c:rich>
      </c:tx>
      <c:layout>
        <c:manualLayout>
          <c:xMode val="edge"/>
          <c:yMode val="edge"/>
          <c:x val="0.25950214361561835"/>
          <c:y val="3.02415012380072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wydatki całkowite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0833333333333333E-3"/>
                  <c:y val="9.692731134936837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01D-3740-82EC-DBA4A6F4BD5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819400322405998E-17"/>
                  <c:y val="9.692731134936891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01D-3740-82EC-DBA4A6F4BD5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1666666666665903E-3"/>
                  <c:y val="1.851757057960654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01D-3740-82EC-DBA4A6F4BD5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0416614289520505E-3"/>
                  <c:y val="-3.33653161276439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101D-3740-82EC-DBA4A6F4BD5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1.832320499219046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01D-3740-82EC-DBA4A6F4BD5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Arkusz1!$B$2:$B$6</c:f>
              <c:numCache>
                <c:formatCode>#,##0.00</c:formatCode>
                <c:ptCount val="5"/>
                <c:pt idx="0">
                  <c:v>27695.200000000001</c:v>
                </c:pt>
                <c:pt idx="1">
                  <c:v>15830.71</c:v>
                </c:pt>
                <c:pt idx="2">
                  <c:v>18615.91</c:v>
                </c:pt>
                <c:pt idx="3">
                  <c:v>31156.38</c:v>
                </c:pt>
                <c:pt idx="4">
                  <c:v>42948.639999999999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B1C-5749-B38B-88B2FED14BE2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wydatki inwestycyjne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3.000445411187719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101D-3740-82EC-DBA4A6F4BD5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0416666666665903E-3"/>
                  <c:y val="-2.263884008719230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01D-3740-82EC-DBA4A6F4BD5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2083333333332567E-3"/>
                  <c:y val="-1.5374445349575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101D-3740-82EC-DBA4A6F4BD5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8.766007181705297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101D-3740-82EC-DBA4A6F4BD5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2.882780885258789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101D-3740-82EC-DBA4A6F4BD5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Arkusz1!$C$2:$C$6</c:f>
              <c:numCache>
                <c:formatCode>#,##0.00</c:formatCode>
                <c:ptCount val="5"/>
                <c:pt idx="0">
                  <c:v>14318.03</c:v>
                </c:pt>
                <c:pt idx="1">
                  <c:v>1586.91</c:v>
                </c:pt>
                <c:pt idx="2">
                  <c:v>3718.94</c:v>
                </c:pt>
                <c:pt idx="3">
                  <c:v>14024.19</c:v>
                </c:pt>
                <c:pt idx="4">
                  <c:v>24922.58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1D-3740-82EC-DBA4A6F4BD5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50192640"/>
        <c:axId val="450191464"/>
      </c:barChart>
      <c:catAx>
        <c:axId val="450192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50191464"/>
        <c:crosses val="autoZero"/>
        <c:auto val="1"/>
        <c:lblAlgn val="ctr"/>
        <c:lblOffset val="100"/>
        <c:noMultiLvlLbl val="0"/>
      </c:catAx>
      <c:valAx>
        <c:axId val="450191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50192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400" dirty="0"/>
              <a:t>Liczba</a:t>
            </a:r>
            <a:r>
              <a:rPr lang="pl-PL" sz="2400" baseline="0" dirty="0"/>
              <a:t> rodzin korzystających z pomocy społecznej</a:t>
            </a:r>
            <a:endParaRPr lang="pl-PL" sz="2400" dirty="0"/>
          </a:p>
        </c:rich>
      </c:tx>
      <c:layout>
        <c:manualLayout>
          <c:xMode val="edge"/>
          <c:yMode val="edge"/>
          <c:x val="0.251127132545932"/>
          <c:y val="2.763391742174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Arkusz1!$B$2:$B$6</c:f>
              <c:numCache>
                <c:formatCode>General</c:formatCode>
                <c:ptCount val="5"/>
                <c:pt idx="0">
                  <c:v>2633</c:v>
                </c:pt>
                <c:pt idx="1">
                  <c:v>2207</c:v>
                </c:pt>
                <c:pt idx="2">
                  <c:v>1866</c:v>
                </c:pt>
                <c:pt idx="3">
                  <c:v>1828</c:v>
                </c:pt>
                <c:pt idx="4">
                  <c:v>1803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88A-B442-B8C2-217D29A9E2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0190680"/>
        <c:axId val="450189896"/>
      </c:barChart>
      <c:catAx>
        <c:axId val="450190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50189896"/>
        <c:crosses val="autoZero"/>
        <c:auto val="1"/>
        <c:lblAlgn val="ctr"/>
        <c:lblOffset val="100"/>
        <c:noMultiLvlLbl val="0"/>
      </c:catAx>
      <c:valAx>
        <c:axId val="450189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50190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400" dirty="0"/>
              <a:t>Wydatki na pomoc</a:t>
            </a:r>
            <a:r>
              <a:rPr lang="pl-PL" sz="2400" baseline="0" dirty="0"/>
              <a:t> społeczną i pomoc rodzinie </a:t>
            </a:r>
            <a:r>
              <a:rPr lang="pl-PL" sz="2400" dirty="0"/>
              <a:t>w tys. zł</a:t>
            </a:r>
          </a:p>
        </c:rich>
      </c:tx>
      <c:layout>
        <c:manualLayout>
          <c:xMode val="edge"/>
          <c:yMode val="edge"/>
          <c:x val="0.21839519576805499"/>
          <c:y val="2.76337840293146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Pomoc Społeczna (dział 852 i 853)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1.0738831615120276E-3"/>
                  <c:y val="-3.43974964761751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221-3B47-99E0-3C5EA85BAFE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Arkusz1!$B$2:$B$6</c:f>
              <c:numCache>
                <c:formatCode>#,##0.00</c:formatCode>
                <c:ptCount val="5"/>
                <c:pt idx="0">
                  <c:v>51540.68</c:v>
                </c:pt>
                <c:pt idx="1">
                  <c:v>88305.75</c:v>
                </c:pt>
                <c:pt idx="2">
                  <c:v>27125.78</c:v>
                </c:pt>
                <c:pt idx="3">
                  <c:v>27892.01</c:v>
                </c:pt>
                <c:pt idx="4" formatCode="General">
                  <c:v>32951.31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9B4-FD40-B3E5-DF5BDFF104C5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Pomoc Rodzine (dział 855)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1.0738831615120276E-3"/>
                  <c:y val="-6.30620768729877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221-3B47-99E0-3C5EA85BAFE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Arkusz1!$C$2:$C$6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 formatCode="#,##0.00">
                  <c:v>78435.320000000007</c:v>
                </c:pt>
                <c:pt idx="3" formatCode="#,##0.00">
                  <c:v>80959.12</c:v>
                </c:pt>
                <c:pt idx="4">
                  <c:v>106517.87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9B4-FD40-B3E5-DF5BDFF104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9153424"/>
        <c:axId val="669152640"/>
      </c:barChart>
      <c:catAx>
        <c:axId val="66915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69152640"/>
        <c:crosses val="autoZero"/>
        <c:auto val="1"/>
        <c:lblAlgn val="ctr"/>
        <c:lblOffset val="100"/>
        <c:noMultiLvlLbl val="0"/>
      </c:catAx>
      <c:valAx>
        <c:axId val="669152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69153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400" baseline="0" dirty="0"/>
              <a:t>Suwalscy seniorzy według prognozy GUS</a:t>
            </a:r>
            <a:endParaRPr lang="pl-PL" sz="2400" dirty="0"/>
          </a:p>
        </c:rich>
      </c:tx>
      <c:layout>
        <c:manualLayout>
          <c:xMode val="edge"/>
          <c:yMode val="edge"/>
          <c:x val="0.251127132545932"/>
          <c:y val="2.763391742174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Osoby w wieku 60+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2019</c:v>
                </c:pt>
                <c:pt idx="2">
                  <c:v>2030</c:v>
                </c:pt>
              </c:numCache>
            </c:numRef>
          </c:cat>
          <c:val>
            <c:numRef>
              <c:f>Arkusz1!$B$2:$B$4</c:f>
              <c:numCache>
                <c:formatCode>General</c:formatCode>
                <c:ptCount val="3"/>
                <c:pt idx="0">
                  <c:v>13879</c:v>
                </c:pt>
                <c:pt idx="1">
                  <c:v>15828</c:v>
                </c:pt>
                <c:pt idx="2">
                  <c:v>19930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88A-B442-B8C2-217D29A9E25B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Osoby w wieku 65+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2019</c:v>
                </c:pt>
                <c:pt idx="2">
                  <c:v>2030</c:v>
                </c:pt>
              </c:numCache>
            </c:numRef>
          </c:cat>
          <c:val>
            <c:numRef>
              <c:f>Arkusz1!$C$2:$C$4</c:f>
              <c:numCache>
                <c:formatCode>General</c:formatCode>
                <c:ptCount val="3"/>
                <c:pt idx="0">
                  <c:v>9239</c:v>
                </c:pt>
                <c:pt idx="1">
                  <c:v>10624</c:v>
                </c:pt>
                <c:pt idx="2">
                  <c:v>16011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878-2B48-8FA7-B4D919446AA6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Osoby w wieku 80+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Arkusz1!$A$2:$A$4</c:f>
              <c:numCache>
                <c:formatCode>General</c:formatCode>
                <c:ptCount val="3"/>
                <c:pt idx="0">
                  <c:v>2016</c:v>
                </c:pt>
                <c:pt idx="1">
                  <c:v>2019</c:v>
                </c:pt>
                <c:pt idx="2">
                  <c:v>2030</c:v>
                </c:pt>
              </c:numCache>
            </c:numRef>
          </c:cat>
          <c:val>
            <c:numRef>
              <c:f>Arkusz1!$D$2:$D$4</c:f>
              <c:numCache>
                <c:formatCode>General</c:formatCode>
                <c:ptCount val="3"/>
                <c:pt idx="0">
                  <c:v>2376</c:v>
                </c:pt>
                <c:pt idx="1">
                  <c:v>2489</c:v>
                </c:pt>
                <c:pt idx="2">
                  <c:v>3548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878-2B48-8FA7-B4D919446AA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69151072"/>
        <c:axId val="669154600"/>
      </c:barChart>
      <c:catAx>
        <c:axId val="669151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69154600"/>
        <c:crosses val="autoZero"/>
        <c:auto val="1"/>
        <c:lblAlgn val="ctr"/>
        <c:lblOffset val="100"/>
        <c:noMultiLvlLbl val="0"/>
      </c:catAx>
      <c:valAx>
        <c:axId val="669154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69151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401644228215692E-2"/>
          <c:y val="2.6490221941412807E-2"/>
          <c:w val="0.95282811095069198"/>
          <c:h val="0.8031714436940343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'[Wykres w programie Microsoft PowerPoint]Arkusz2'!$B$1</c:f>
              <c:strCache>
                <c:ptCount val="1"/>
                <c:pt idx="0">
                  <c:v>Warszawa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'[Wykres w programie Microsoft PowerPoint]Arkusz2'!$B$2:$B$5</c:f>
              <c:numCache>
                <c:formatCode>General</c:formatCode>
                <c:ptCount val="4"/>
                <c:pt idx="0">
                  <c:v>5591</c:v>
                </c:pt>
                <c:pt idx="1">
                  <c:v>5739</c:v>
                </c:pt>
                <c:pt idx="2">
                  <c:v>6059</c:v>
                </c:pt>
                <c:pt idx="3">
                  <c:v>6432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C26-EE4E-8145-D8018B1C66F1}"/>
            </c:ext>
          </c:extLst>
        </c:ser>
        <c:ser>
          <c:idx val="2"/>
          <c:order val="1"/>
          <c:tx>
            <c:strRef>
              <c:f>'[Wykres w programie Microsoft PowerPoint]Arkusz2'!$C$1</c:f>
              <c:strCache>
                <c:ptCount val="1"/>
                <c:pt idx="0">
                  <c:v>Olsztyn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'[Wykres w programie Microsoft PowerPoint]Arkusz2'!$C$2:$C$5</c:f>
              <c:numCache>
                <c:formatCode>General</c:formatCode>
                <c:ptCount val="4"/>
                <c:pt idx="0">
                  <c:v>4104</c:v>
                </c:pt>
                <c:pt idx="1">
                  <c:v>4254</c:v>
                </c:pt>
                <c:pt idx="2">
                  <c:v>4427</c:v>
                </c:pt>
                <c:pt idx="3">
                  <c:v>4648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C26-EE4E-8145-D8018B1C66F1}"/>
            </c:ext>
          </c:extLst>
        </c:ser>
        <c:ser>
          <c:idx val="3"/>
          <c:order val="2"/>
          <c:tx>
            <c:strRef>
              <c:f>'[Wykres w programie Microsoft PowerPoint]Arkusz2'!$D$1</c:f>
              <c:strCache>
                <c:ptCount val="1"/>
                <c:pt idx="0">
                  <c:v>Białystok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'[Wykres w programie Microsoft PowerPoint]Arkusz2'!$D$2:$D$5</c:f>
              <c:numCache>
                <c:formatCode>General</c:formatCode>
                <c:ptCount val="4"/>
                <c:pt idx="0">
                  <c:v>3844</c:v>
                </c:pt>
                <c:pt idx="1">
                  <c:v>3967</c:v>
                </c:pt>
                <c:pt idx="2">
                  <c:v>4164</c:v>
                </c:pt>
                <c:pt idx="3">
                  <c:v>4396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C26-EE4E-8145-D8018B1C66F1}"/>
            </c:ext>
          </c:extLst>
        </c:ser>
        <c:ser>
          <c:idx val="4"/>
          <c:order val="3"/>
          <c:tx>
            <c:strRef>
              <c:f>'[Wykres w programie Microsoft PowerPoint]Arkusz2'!$E$1</c:f>
              <c:strCache>
                <c:ptCount val="1"/>
                <c:pt idx="0">
                  <c:v>Zamość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'[Wykres w programie Microsoft PowerPoint]Arkusz2'!$E$2:$E$5</c:f>
              <c:numCache>
                <c:formatCode>General</c:formatCode>
                <c:ptCount val="4"/>
                <c:pt idx="0">
                  <c:v>3684</c:v>
                </c:pt>
                <c:pt idx="1">
                  <c:v>3794</c:v>
                </c:pt>
                <c:pt idx="2">
                  <c:v>3954</c:v>
                </c:pt>
                <c:pt idx="3">
                  <c:v>4244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C26-EE4E-8145-D8018B1C66F1}"/>
            </c:ext>
          </c:extLst>
        </c:ser>
        <c:ser>
          <c:idx val="5"/>
          <c:order val="4"/>
          <c:tx>
            <c:strRef>
              <c:f>'[Wykres w programie Microsoft PowerPoint]Arkusz2'!$F$1</c:f>
              <c:strCache>
                <c:ptCount val="1"/>
                <c:pt idx="0">
                  <c:v>Łomża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'[Wykres w programie Microsoft PowerPoint]Arkusz2'!$F$2:$F$5</c:f>
              <c:numCache>
                <c:formatCode>General</c:formatCode>
                <c:ptCount val="4"/>
                <c:pt idx="0">
                  <c:v>3338</c:v>
                </c:pt>
                <c:pt idx="1">
                  <c:v>3444</c:v>
                </c:pt>
                <c:pt idx="2">
                  <c:v>3665</c:v>
                </c:pt>
                <c:pt idx="3">
                  <c:v>4056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C26-EE4E-8145-D8018B1C66F1}"/>
            </c:ext>
          </c:extLst>
        </c:ser>
        <c:ser>
          <c:idx val="6"/>
          <c:order val="5"/>
          <c:tx>
            <c:strRef>
              <c:f>'[Wykres w programie Microsoft PowerPoint]Arkusz2'!$G$1</c:f>
              <c:strCache>
                <c:ptCount val="1"/>
                <c:pt idx="0">
                  <c:v>Suwałki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'[Wykres w programie Microsoft PowerPoint]Arkusz2'!$G$2:$G$5</c:f>
              <c:numCache>
                <c:formatCode>General</c:formatCode>
                <c:ptCount val="4"/>
                <c:pt idx="0">
                  <c:v>3435</c:v>
                </c:pt>
                <c:pt idx="1">
                  <c:v>3493</c:v>
                </c:pt>
                <c:pt idx="2">
                  <c:v>3716</c:v>
                </c:pt>
                <c:pt idx="3">
                  <c:v>4006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CC26-EE4E-8145-D8018B1C66F1}"/>
            </c:ext>
          </c:extLst>
        </c:ser>
        <c:ser>
          <c:idx val="7"/>
          <c:order val="6"/>
          <c:tx>
            <c:strRef>
              <c:f>'[Wykres w programie Microsoft PowerPoint]Arkusz2'!$H$1</c:f>
              <c:strCache>
                <c:ptCount val="1"/>
                <c:pt idx="0">
                  <c:v>Przemyśl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'[Wykres w programie Microsoft PowerPoint]Arkusz2'!$H$2:$H$5</c:f>
              <c:numCache>
                <c:formatCode>General</c:formatCode>
                <c:ptCount val="4"/>
                <c:pt idx="0">
                  <c:v>3501</c:v>
                </c:pt>
                <c:pt idx="1">
                  <c:v>3628</c:v>
                </c:pt>
                <c:pt idx="2">
                  <c:v>3633</c:v>
                </c:pt>
                <c:pt idx="3">
                  <c:v>3828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CC26-EE4E-8145-D8018B1C66F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88673392"/>
        <c:axId val="388673784"/>
      </c:barChart>
      <c:catAx>
        <c:axId val="388673392"/>
        <c:scaling>
          <c:orientation val="minMax"/>
        </c:scaling>
        <c:delete val="1"/>
        <c:axPos val="b"/>
        <c:majorTickMark val="none"/>
        <c:minorTickMark val="none"/>
        <c:tickLblPos val="nextTo"/>
        <c:crossAx val="388673784"/>
        <c:crosses val="autoZero"/>
        <c:auto val="1"/>
        <c:lblAlgn val="ctr"/>
        <c:lblOffset val="100"/>
        <c:noMultiLvlLbl val="0"/>
      </c:catAx>
      <c:valAx>
        <c:axId val="388673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88673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/>
              <a:t>Dotacje</a:t>
            </a:r>
            <a:r>
              <a:rPr lang="pl-PL" baseline="0" dirty="0"/>
              <a:t> miasta dla organizacji pozarządowych w zł</a:t>
            </a:r>
            <a:endParaRPr lang="pl-PL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Dotacja miasta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Arkusz1!$B$2:$B$6</c:f>
              <c:numCache>
                <c:formatCode>General</c:formatCode>
                <c:ptCount val="5"/>
                <c:pt idx="0">
                  <c:v>2872761</c:v>
                </c:pt>
                <c:pt idx="1">
                  <c:v>3935269</c:v>
                </c:pt>
                <c:pt idx="2">
                  <c:v>4060136</c:v>
                </c:pt>
                <c:pt idx="3">
                  <c:v>3905201</c:v>
                </c:pt>
                <c:pt idx="4">
                  <c:v>3566519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DFE-7A47-BE84-B8D53558A72D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Wkład finansowy NGO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Arkusz1!$C$2:$C$6</c:f>
              <c:numCache>
                <c:formatCode>General</c:formatCode>
                <c:ptCount val="5"/>
                <c:pt idx="0">
                  <c:v>1269024</c:v>
                </c:pt>
                <c:pt idx="1">
                  <c:v>1617950</c:v>
                </c:pt>
                <c:pt idx="2">
                  <c:v>1842935</c:v>
                </c:pt>
                <c:pt idx="3">
                  <c:v>1673531</c:v>
                </c:pt>
                <c:pt idx="4">
                  <c:v>1606999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DFE-7A47-BE84-B8D53558A72D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Stypendia szczególne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Arkusz1!$D$2:$D$6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1494516</c:v>
                </c:pt>
                <c:pt idx="4">
                  <c:v>2536514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DFE-7A47-BE84-B8D53558A72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69152248"/>
        <c:axId val="669154208"/>
      </c:barChart>
      <c:catAx>
        <c:axId val="669152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69154208"/>
        <c:crosses val="autoZero"/>
        <c:auto val="1"/>
        <c:lblAlgn val="ctr"/>
        <c:lblOffset val="100"/>
        <c:noMultiLvlLbl val="0"/>
      </c:catAx>
      <c:valAx>
        <c:axId val="669154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69152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400" dirty="0"/>
              <a:t>Kształtowanie</a:t>
            </a:r>
            <a:r>
              <a:rPr lang="pl-PL" sz="2400" baseline="0" dirty="0"/>
              <a:t> się dochodów budżetowych  w latach 2015-2019 w mln zł </a:t>
            </a:r>
            <a:endParaRPr lang="pl-PL" sz="24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Dochody ogółem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9990157480314998E-3"/>
                  <c:y val="-5.18570730667642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CD5-0041-8681-4033A2CE5FF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3.1884057971014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CD5-0041-8681-4033A2CE5FF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7.6388006448120095E-17"/>
                  <c:y val="-4.6059956895505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CD5-0041-8681-4033A2CE5FF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Arkusz1!$B$2:$B$6</c:f>
              <c:numCache>
                <c:formatCode>#,##0.00</c:formatCode>
                <c:ptCount val="5"/>
                <c:pt idx="0">
                  <c:v>311.10000000000002</c:v>
                </c:pt>
                <c:pt idx="1">
                  <c:v>370.12</c:v>
                </c:pt>
                <c:pt idx="2">
                  <c:v>391.55</c:v>
                </c:pt>
                <c:pt idx="3">
                  <c:v>451.8</c:v>
                </c:pt>
                <c:pt idx="4" formatCode="General">
                  <c:v>524.1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CD5-0041-8681-4033A2CE5FF8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Dochody bieżące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8.69565217391304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8CD5-0041-8681-4033A2CE5FF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1.159420289855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CD5-0041-8681-4033A2CE5FF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Arkusz1!$C$2:$C$6</c:f>
              <c:numCache>
                <c:formatCode>#,##0.00</c:formatCode>
                <c:ptCount val="5"/>
                <c:pt idx="0">
                  <c:v>297.02999999999997</c:v>
                </c:pt>
                <c:pt idx="1">
                  <c:v>359.96</c:v>
                </c:pt>
                <c:pt idx="2">
                  <c:v>374.52</c:v>
                </c:pt>
                <c:pt idx="3">
                  <c:v>402.09</c:v>
                </c:pt>
                <c:pt idx="4" formatCode="General">
                  <c:v>447.61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CD5-0041-8681-4033A2CE5FF8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Dochody majątkowe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Arkusz1!$D$2:$D$6</c:f>
              <c:numCache>
                <c:formatCode>#,##0.00</c:formatCode>
                <c:ptCount val="5"/>
                <c:pt idx="0">
                  <c:v>14.97</c:v>
                </c:pt>
                <c:pt idx="1">
                  <c:v>10.16</c:v>
                </c:pt>
                <c:pt idx="2">
                  <c:v>17.010000000000002</c:v>
                </c:pt>
                <c:pt idx="3">
                  <c:v>49.71</c:v>
                </c:pt>
                <c:pt idx="4" formatCode="General">
                  <c:v>76.489999999999995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8CD5-0041-8681-4033A2CE5F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9153816"/>
        <c:axId val="664738552"/>
      </c:barChart>
      <c:catAx>
        <c:axId val="669153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64738552"/>
        <c:crosses val="autoZero"/>
        <c:auto val="1"/>
        <c:lblAlgn val="ctr"/>
        <c:lblOffset val="100"/>
        <c:noMultiLvlLbl val="0"/>
      </c:catAx>
      <c:valAx>
        <c:axId val="664738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69153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400" dirty="0"/>
              <a:t>Kształtowanie</a:t>
            </a:r>
            <a:r>
              <a:rPr lang="pl-PL" sz="2400" baseline="0" dirty="0"/>
              <a:t> się wydatków budżetowych w latach 2015-2019 </a:t>
            </a:r>
            <a:endParaRPr lang="pl-PL" sz="2400" dirty="0"/>
          </a:p>
        </c:rich>
      </c:tx>
      <c:layout>
        <c:manualLayout>
          <c:xMode val="edge"/>
          <c:yMode val="edge"/>
          <c:x val="0.16443067141359805"/>
          <c:y val="2.04655674884317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6.4308100101348714E-2"/>
          <c:y val="0.11981965322949074"/>
          <c:w val="0.92359068977763914"/>
          <c:h val="0.67942924432906382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Wydatki ogółem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4"/>
            <c:marker>
              <c:symbol val="circle"/>
              <c:size val="5"/>
              <c:spPr>
                <a:solidFill>
                  <a:schemeClr val="accent1"/>
                </a:solidFill>
                <a:ln w="38100">
                  <a:solidFill>
                    <a:schemeClr val="accent1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E9B3-6D4F-BFE2-92093DB925E3}"/>
              </c:ext>
            </c:extLst>
          </c:dPt>
          <c:dLbls>
            <c:dLbl>
              <c:idx val="0"/>
              <c:layout>
                <c:manualLayout>
                  <c:x val="-1.9990004997501201E-3"/>
                  <c:y val="-2.31884057971014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8FC-1640-BC79-C4D6882FEED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3.1884057971014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8FC-1640-BC79-C4D6882FEED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7.3295838271059803E-17"/>
                  <c:y val="-1.7391304347826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8FC-1640-BC79-C4D6882FEED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Arkusz1!$B$2:$B$6</c:f>
              <c:numCache>
                <c:formatCode>#,##0.00</c:formatCode>
                <c:ptCount val="5"/>
                <c:pt idx="0">
                  <c:v>323.13</c:v>
                </c:pt>
                <c:pt idx="1">
                  <c:v>366.89</c:v>
                </c:pt>
                <c:pt idx="2">
                  <c:v>394.93</c:v>
                </c:pt>
                <c:pt idx="3">
                  <c:v>476.39</c:v>
                </c:pt>
                <c:pt idx="4" formatCode="General">
                  <c:v>566.22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28FC-1640-BC79-C4D6882FEED5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Wydatki bieżące</c:v>
                </c:pt>
              </c:strCache>
            </c:strRef>
          </c:tx>
          <c:spPr>
            <a:ln w="381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38100">
                <a:solidFill>
                  <a:schemeClr val="accent1"/>
                </a:solidFill>
              </a:ln>
              <a:effectLst/>
            </c:spPr>
          </c:marker>
          <c:dPt>
            <c:idx val="4"/>
            <c:marker>
              <c:symbol val="circle"/>
              <c:size val="5"/>
              <c:spPr>
                <a:solidFill>
                  <a:schemeClr val="accent2"/>
                </a:solidFill>
                <a:ln w="38100">
                  <a:solidFill>
                    <a:srgbClr val="FFFF00"/>
                  </a:solidFill>
                </a:ln>
                <a:effectLst/>
              </c:spPr>
            </c:marker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E9B3-6D4F-BFE2-92093DB925E3}"/>
              </c:ext>
            </c:extLst>
          </c:dPt>
          <c:dLbls>
            <c:dLbl>
              <c:idx val="0"/>
              <c:layout>
                <c:manualLayout>
                  <c:x val="0"/>
                  <c:y val="-8.69565217391304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28FC-1640-BC79-C4D6882FEED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1.159420289855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28FC-1640-BC79-C4D6882FEED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Arkusz1!$C$2:$C$6</c:f>
              <c:numCache>
                <c:formatCode>#,##0.00</c:formatCode>
                <c:ptCount val="5"/>
                <c:pt idx="0">
                  <c:v>269.98</c:v>
                </c:pt>
                <c:pt idx="1">
                  <c:v>322.83</c:v>
                </c:pt>
                <c:pt idx="2">
                  <c:v>349.91</c:v>
                </c:pt>
                <c:pt idx="3">
                  <c:v>370.95</c:v>
                </c:pt>
                <c:pt idx="4" formatCode="General">
                  <c:v>412.7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28FC-1640-BC79-C4D6882FEED5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Wydatki majątkowe</c:v>
                </c:pt>
              </c:strCache>
            </c:strRef>
          </c:tx>
          <c:spPr>
            <a:ln w="38100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>
                    <a:lumMod val="75000"/>
                  </a:schemeClr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Arkusz1!$D$2:$D$6</c:f>
              <c:numCache>
                <c:formatCode>#,##0.00</c:formatCode>
                <c:ptCount val="5"/>
                <c:pt idx="0">
                  <c:v>53.15</c:v>
                </c:pt>
                <c:pt idx="1">
                  <c:v>44.06</c:v>
                </c:pt>
                <c:pt idx="2">
                  <c:v>45.02</c:v>
                </c:pt>
                <c:pt idx="3">
                  <c:v>105.44</c:v>
                </c:pt>
                <c:pt idx="4" formatCode="General">
                  <c:v>153.52000000000001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28FC-1640-BC79-C4D6882FEE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4737376"/>
        <c:axId val="664736592"/>
      </c:lineChart>
      <c:catAx>
        <c:axId val="664737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64736592"/>
        <c:crosses val="autoZero"/>
        <c:auto val="1"/>
        <c:lblAlgn val="ctr"/>
        <c:lblOffset val="100"/>
        <c:noMultiLvlLbl val="0"/>
      </c:catAx>
      <c:valAx>
        <c:axId val="664736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64737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bg2">
        <a:lumMod val="40000"/>
        <a:lumOff val="60000"/>
      </a:schemeClr>
    </a:soli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400" baseline="0" dirty="0"/>
              <a:t>Dochody ogółem a  zadłużenie miasta w latach 2015-2019</a:t>
            </a:r>
            <a:endParaRPr lang="pl-PL" sz="2400" dirty="0"/>
          </a:p>
        </c:rich>
      </c:tx>
      <c:layout>
        <c:manualLayout>
          <c:xMode val="edge"/>
          <c:yMode val="edge"/>
          <c:x val="0.18465100065616799"/>
          <c:y val="7.167152095432604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7.2247310145834423E-2"/>
          <c:y val="0.11187635138936894"/>
          <c:w val="0.92333767881663797"/>
          <c:h val="0.68019737318039697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Dochody ogółem</c:v>
                </c:pt>
              </c:strCache>
            </c:strRef>
          </c:tx>
          <c:spPr>
            <a:ln w="412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Arkusz1!$B$2:$B$6</c:f>
              <c:numCache>
                <c:formatCode>#,##0.00</c:formatCode>
                <c:ptCount val="5"/>
                <c:pt idx="0">
                  <c:v>311.10000000000002</c:v>
                </c:pt>
                <c:pt idx="1">
                  <c:v>370.12</c:v>
                </c:pt>
                <c:pt idx="2">
                  <c:v>391.55</c:v>
                </c:pt>
                <c:pt idx="3">
                  <c:v>451.8</c:v>
                </c:pt>
                <c:pt idx="4" formatCode="General">
                  <c:v>524.1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8CD5-0041-8681-4033A2CE5FF8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Kwota zadłużenia </c:v>
                </c:pt>
              </c:strCache>
            </c:strRef>
          </c:tx>
          <c:spPr>
            <a:ln w="412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Arkusz1!$C$2:$C$6</c:f>
              <c:numCache>
                <c:formatCode>General</c:formatCode>
                <c:ptCount val="5"/>
                <c:pt idx="0">
                  <c:v>134.15</c:v>
                </c:pt>
                <c:pt idx="1">
                  <c:v>134.05000000000001</c:v>
                </c:pt>
                <c:pt idx="2">
                  <c:v>145.65</c:v>
                </c:pt>
                <c:pt idx="3">
                  <c:v>167.27</c:v>
                </c:pt>
                <c:pt idx="4">
                  <c:v>212.22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407-AD40-8A1E-AA9D4D0498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4738944"/>
        <c:axId val="664736200"/>
      </c:lineChart>
      <c:catAx>
        <c:axId val="664738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64736200"/>
        <c:crosses val="autoZero"/>
        <c:auto val="1"/>
        <c:lblAlgn val="ctr"/>
        <c:lblOffset val="100"/>
        <c:noMultiLvlLbl val="0"/>
      </c:catAx>
      <c:valAx>
        <c:axId val="664736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664738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solidFill>
      <a:schemeClr val="bg2">
        <a:lumMod val="40000"/>
        <a:lumOff val="60000"/>
      </a:schemeClr>
    </a:soli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000" b="1" dirty="0"/>
              <a:t>Ludność</a:t>
            </a:r>
            <a:r>
              <a:rPr lang="pl-PL" sz="2000" b="1" baseline="0" dirty="0"/>
              <a:t> Suwałk wg grup ekonomicznych w latach 2009-2019 </a:t>
            </a:r>
            <a:endParaRPr lang="pl-PL" sz="2000" b="1" dirty="0"/>
          </a:p>
        </c:rich>
      </c:tx>
      <c:layout>
        <c:manualLayout>
          <c:xMode val="edge"/>
          <c:yMode val="edge"/>
          <c:x val="0.22654077046478741"/>
          <c:y val="9.91350957060888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9.6860588303484929E-2"/>
          <c:y val="0.17892023340275975"/>
          <c:w val="0.88224010903475203"/>
          <c:h val="0.63438066929713399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Wiek produkcyjny</c:v>
                </c:pt>
              </c:strCache>
            </c:strRef>
          </c:tx>
          <c:spPr>
            <a:ln w="508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38100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Arkusz1!$A$2:$A$12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Arkusz1!$B$2:$B$12</c:f>
              <c:numCache>
                <c:formatCode>General</c:formatCode>
                <c:ptCount val="11"/>
                <c:pt idx="0">
                  <c:v>46192</c:v>
                </c:pt>
                <c:pt idx="1">
                  <c:v>46280</c:v>
                </c:pt>
                <c:pt idx="2">
                  <c:v>45965</c:v>
                </c:pt>
                <c:pt idx="3">
                  <c:v>45911</c:v>
                </c:pt>
                <c:pt idx="4">
                  <c:v>45742</c:v>
                </c:pt>
                <c:pt idx="5">
                  <c:v>45467</c:v>
                </c:pt>
                <c:pt idx="6">
                  <c:v>44167</c:v>
                </c:pt>
                <c:pt idx="7">
                  <c:v>44780</c:v>
                </c:pt>
                <c:pt idx="8">
                  <c:v>44367</c:v>
                </c:pt>
                <c:pt idx="9">
                  <c:v>43796</c:v>
                </c:pt>
                <c:pt idx="10">
                  <c:v>43276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1FE-684E-975E-90AE43ADD21F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Wiek przedprodukcyjny</c:v>
                </c:pt>
              </c:strCache>
            </c:strRef>
          </c:tx>
          <c:spPr>
            <a:ln w="508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38100">
                <a:solidFill>
                  <a:srgbClr val="00B050"/>
                </a:solidFill>
              </a:ln>
              <a:effectLst/>
            </c:spPr>
          </c:marker>
          <c:dLbls>
            <c:dLbl>
              <c:idx val="10"/>
              <c:layout>
                <c:manualLayout>
                  <c:x val="-2.9260303648766087E-2"/>
                  <c:y val="4.63544927921164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121-7E4E-97FC-8A44398DED7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Arkusz1!$A$2:$A$12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Arkusz1!$C$2:$C$12</c:f>
              <c:numCache>
                <c:formatCode>General</c:formatCode>
                <c:ptCount val="11"/>
                <c:pt idx="0">
                  <c:v>14594</c:v>
                </c:pt>
                <c:pt idx="1">
                  <c:v>14197</c:v>
                </c:pt>
                <c:pt idx="2">
                  <c:v>13907</c:v>
                </c:pt>
                <c:pt idx="3">
                  <c:v>13692</c:v>
                </c:pt>
                <c:pt idx="4">
                  <c:v>13371</c:v>
                </c:pt>
                <c:pt idx="5">
                  <c:v>13165</c:v>
                </c:pt>
                <c:pt idx="6">
                  <c:v>13044</c:v>
                </c:pt>
                <c:pt idx="7">
                  <c:v>13096</c:v>
                </c:pt>
                <c:pt idx="8">
                  <c:v>12909</c:v>
                </c:pt>
                <c:pt idx="9">
                  <c:v>13169</c:v>
                </c:pt>
                <c:pt idx="10">
                  <c:v>13127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A1FE-684E-975E-90AE43ADD21F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Wiek poprodukcyjny</c:v>
                </c:pt>
              </c:strCache>
            </c:strRef>
          </c:tx>
          <c:spPr>
            <a:ln w="50800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38100">
                <a:solidFill>
                  <a:srgbClr val="FFFF00"/>
                </a:solidFill>
              </a:ln>
              <a:effectLst/>
            </c:spPr>
          </c:marker>
          <c:dLbls>
            <c:dLbl>
              <c:idx val="10"/>
              <c:layout>
                <c:manualLayout>
                  <c:x val="-2.8099231278668143E-2"/>
                  <c:y val="-3.99738147866741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121-7E4E-97FC-8A44398DED7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FFFF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Arkusz1!$A$2:$A$12</c:f>
              <c:numCache>
                <c:formatCode>General</c:formatCode>
                <c:ptCount val="11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</c:numCache>
            </c:numRef>
          </c:cat>
          <c:val>
            <c:numRef>
              <c:f>Arkusz1!$D$2:$D$12</c:f>
              <c:numCache>
                <c:formatCode>General</c:formatCode>
                <c:ptCount val="11"/>
                <c:pt idx="0">
                  <c:v>8713</c:v>
                </c:pt>
                <c:pt idx="1">
                  <c:v>9050</c:v>
                </c:pt>
                <c:pt idx="2">
                  <c:v>9338</c:v>
                </c:pt>
                <c:pt idx="3">
                  <c:v>9801</c:v>
                </c:pt>
                <c:pt idx="4">
                  <c:v>10204</c:v>
                </c:pt>
                <c:pt idx="5">
                  <c:v>10684</c:v>
                </c:pt>
                <c:pt idx="6">
                  <c:v>11159</c:v>
                </c:pt>
                <c:pt idx="7">
                  <c:v>11750</c:v>
                </c:pt>
                <c:pt idx="8">
                  <c:v>12278</c:v>
                </c:pt>
                <c:pt idx="9">
                  <c:v>12862</c:v>
                </c:pt>
                <c:pt idx="10">
                  <c:v>13355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A1FE-684E-975E-90AE43ADD2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2678216"/>
        <c:axId val="442674296"/>
      </c:lineChart>
      <c:catAx>
        <c:axId val="442678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42674296"/>
        <c:crosses val="autoZero"/>
        <c:auto val="1"/>
        <c:lblAlgn val="ctr"/>
        <c:lblOffset val="100"/>
        <c:noMultiLvlLbl val="0"/>
      </c:catAx>
      <c:valAx>
        <c:axId val="442674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42678216"/>
        <c:crosses val="autoZero"/>
        <c:crossBetween val="between"/>
      </c:valAx>
      <c:spPr>
        <a:solidFill>
          <a:schemeClr val="bg2">
            <a:lumMod val="20000"/>
            <a:lumOff val="80000"/>
          </a:schemeClr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414004397813014"/>
          <c:y val="0.9230811870563056"/>
          <c:w val="0.80355853139521405"/>
          <c:h val="6.41577918677462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pl-PL" sz="1800" dirty="0">
                <a:effectLst/>
              </a:rPr>
              <a:t>Liczba podmiotów gospodarczych w latach 2015-2019 </a:t>
            </a:r>
            <a:endParaRPr lang="pl-PL" dirty="0">
              <a:effectLst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prstClr val="white">
                    <a:lumMod val="65000"/>
                    <a:lumOff val="35000"/>
                  </a:prstClr>
                </a:solidFill>
              </a:defRPr>
            </a:pPr>
            <a:endParaRPr lang="pl-PL" dirty="0"/>
          </a:p>
        </c:rich>
      </c:tx>
      <c:layout>
        <c:manualLayout>
          <c:xMode val="edge"/>
          <c:yMode val="edge"/>
          <c:x val="0.21232837434023349"/>
          <c:y val="2.25344915233937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prstClr val="white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Podmioty gospodarcze Ogółem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Arkusz1!$B$2:$B$6</c:f>
              <c:numCache>
                <c:formatCode>General</c:formatCode>
                <c:ptCount val="5"/>
                <c:pt idx="0">
                  <c:v>6930</c:v>
                </c:pt>
                <c:pt idx="1">
                  <c:v>6900</c:v>
                </c:pt>
                <c:pt idx="2">
                  <c:v>6955</c:v>
                </c:pt>
                <c:pt idx="3">
                  <c:v>6966</c:v>
                </c:pt>
                <c:pt idx="4">
                  <c:v>7086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217-1847-89C7-A89DE48AF175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Podmioty sektora prywatnego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Arkusz1!$C$2:$C$6</c:f>
              <c:numCache>
                <c:formatCode>General</c:formatCode>
                <c:ptCount val="5"/>
                <c:pt idx="0">
                  <c:v>6662</c:v>
                </c:pt>
                <c:pt idx="1">
                  <c:v>6636</c:v>
                </c:pt>
                <c:pt idx="2">
                  <c:v>6698</c:v>
                </c:pt>
                <c:pt idx="3">
                  <c:v>6706</c:v>
                </c:pt>
                <c:pt idx="4">
                  <c:v>6822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217-1847-89C7-A89DE48AF175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Podmioty sektora publicznego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Arkusz1!$D$2:$D$6</c:f>
              <c:numCache>
                <c:formatCode>General</c:formatCode>
                <c:ptCount val="5"/>
                <c:pt idx="0">
                  <c:v>227</c:v>
                </c:pt>
                <c:pt idx="1">
                  <c:v>228</c:v>
                </c:pt>
                <c:pt idx="2">
                  <c:v>207</c:v>
                </c:pt>
                <c:pt idx="3">
                  <c:v>206</c:v>
                </c:pt>
                <c:pt idx="4">
                  <c:v>204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217-1847-89C7-A89DE48AF17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442679000"/>
        <c:axId val="442675080"/>
      </c:barChart>
      <c:catAx>
        <c:axId val="442679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42675080"/>
        <c:crosses val="autoZero"/>
        <c:auto val="1"/>
        <c:lblAlgn val="ctr"/>
        <c:lblOffset val="100"/>
        <c:noMultiLvlLbl val="0"/>
      </c:catAx>
      <c:valAx>
        <c:axId val="442675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42679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pl-PL" dirty="0"/>
              <a:t>Podmioty prowadzące działalność gospodarczą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4.8325038550177037E-2"/>
          <c:y val="0.11831856199449922"/>
          <c:w val="0.93897714893661499"/>
          <c:h val="0.7246018556358939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'[Wykres w programie Microsoft PowerPoint]Arkusz1'!$B$1</c:f>
              <c:strCache>
                <c:ptCount val="1"/>
                <c:pt idx="0">
                  <c:v>Osoby fizyczne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'[Wykres w programie Microsoft PowerPoint]Arkusz1'!$B$2:$B$6</c:f>
              <c:numCache>
                <c:formatCode>General</c:formatCode>
                <c:ptCount val="5"/>
                <c:pt idx="0">
                  <c:v>5173</c:v>
                </c:pt>
                <c:pt idx="1">
                  <c:v>5075</c:v>
                </c:pt>
                <c:pt idx="2">
                  <c:v>5085</c:v>
                </c:pt>
                <c:pt idx="3">
                  <c:v>5259</c:v>
                </c:pt>
                <c:pt idx="4">
                  <c:v>5346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D8E-C345-8057-65278AA253A9}"/>
            </c:ext>
          </c:extLst>
        </c:ser>
        <c:ser>
          <c:idx val="2"/>
          <c:order val="1"/>
          <c:tx>
            <c:strRef>
              <c:f>'[Wykres w programie Microsoft PowerPoint]Arkusz1'!$C$1</c:f>
              <c:strCache>
                <c:ptCount val="1"/>
                <c:pt idx="0">
                  <c:v>Spółki handlowe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'[Wykres w programie Microsoft PowerPoint]Arkusz1'!$C$2:$C$6</c:f>
              <c:numCache>
                <c:formatCode>General</c:formatCode>
                <c:ptCount val="5"/>
                <c:pt idx="0">
                  <c:v>481</c:v>
                </c:pt>
                <c:pt idx="1">
                  <c:v>537</c:v>
                </c:pt>
                <c:pt idx="2">
                  <c:v>584</c:v>
                </c:pt>
                <c:pt idx="3">
                  <c:v>466</c:v>
                </c:pt>
                <c:pt idx="4">
                  <c:v>484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D8E-C345-8057-65278AA253A9}"/>
            </c:ext>
          </c:extLst>
        </c:ser>
        <c:ser>
          <c:idx val="3"/>
          <c:order val="2"/>
          <c:tx>
            <c:strRef>
              <c:f>'[Wykres w programie Microsoft PowerPoint]Arkusz1'!$D$1</c:f>
              <c:strCache>
                <c:ptCount val="1"/>
                <c:pt idx="0">
                  <c:v>Spółki z kapitałem zagranicznym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'[Wykres w programie Microsoft PowerPoint]Arkusz1'!$D$2:$D$6</c:f>
              <c:numCache>
                <c:formatCode>General</c:formatCode>
                <c:ptCount val="5"/>
                <c:pt idx="0">
                  <c:v>80</c:v>
                </c:pt>
                <c:pt idx="1">
                  <c:v>98</c:v>
                </c:pt>
                <c:pt idx="2">
                  <c:v>105</c:v>
                </c:pt>
                <c:pt idx="3">
                  <c:v>97</c:v>
                </c:pt>
                <c:pt idx="4">
                  <c:v>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D8E-C345-8057-65278AA253A9}"/>
            </c:ext>
          </c:extLst>
        </c:ser>
        <c:ser>
          <c:idx val="4"/>
          <c:order val="3"/>
          <c:tx>
            <c:strRef>
              <c:f>'[Wykres w programie Microsoft PowerPoint]Arkusz1'!$E$1</c:f>
              <c:strCache>
                <c:ptCount val="1"/>
                <c:pt idx="0">
                  <c:v>Spółdzielnie, Fundacje, Stowarzyszenia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'[Wykres w programie Microsoft PowerPoint]Arkusz1'!$E$2:$E$6</c:f>
              <c:numCache>
                <c:formatCode>General</c:formatCode>
                <c:ptCount val="5"/>
                <c:pt idx="0">
                  <c:v>263</c:v>
                </c:pt>
                <c:pt idx="1">
                  <c:v>269</c:v>
                </c:pt>
                <c:pt idx="2">
                  <c:v>282</c:v>
                </c:pt>
                <c:pt idx="3">
                  <c:v>241</c:v>
                </c:pt>
                <c:pt idx="4">
                  <c:v>251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D8E-C345-8057-65278AA253A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92"/>
        <c:overlap val="-5"/>
        <c:axId val="394923240"/>
        <c:axId val="394919712"/>
      </c:barChart>
      <c:catAx>
        <c:axId val="394923240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ajorTickMark val="none"/>
        <c:minorTickMark val="none"/>
        <c:tickLblPos val="nextTo"/>
        <c:crossAx val="394919712"/>
        <c:crosses val="autoZero"/>
        <c:auto val="1"/>
        <c:lblAlgn val="ctr"/>
        <c:lblOffset val="100"/>
        <c:noMultiLvlLbl val="0"/>
      </c:catAx>
      <c:valAx>
        <c:axId val="394919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94923240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400" dirty="0"/>
              <a:t>Kształtowanie</a:t>
            </a:r>
            <a:r>
              <a:rPr lang="pl-PL" sz="2400" baseline="0" dirty="0"/>
              <a:t> się dochodów z podatku CIT i PIT </a:t>
            </a:r>
            <a:endParaRPr lang="pl-PL" sz="2400" dirty="0"/>
          </a:p>
        </c:rich>
      </c:tx>
      <c:layout>
        <c:manualLayout>
          <c:xMode val="edge"/>
          <c:yMode val="edge"/>
          <c:x val="0.2490233964093993"/>
          <c:y val="2.97488046708817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10912509097154617"/>
          <c:y val="0.1333153179512635"/>
          <c:w val="0.82108323663740457"/>
          <c:h val="0.693081347967956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PIT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1250002563156377E-3"/>
                  <c:y val="-1.418951342817717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56129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3B9-2F47-83C6-CB07F724751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/>
                      <a:t>61402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3B9-2F47-83C6-CB07F724751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1250002563156377E-3"/>
                  <c:y val="-2.36491890469618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66359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3B9-2F47-83C6-CB07F724751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041666752105289E-3"/>
                  <c:y val="-2.128427014226572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75885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3B9-2F47-83C6-CB07F724751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Arkusz1!$B$2:$B$6</c:f>
              <c:numCache>
                <c:formatCode>#,##0.00</c:formatCode>
                <c:ptCount val="5"/>
                <c:pt idx="0">
                  <c:v>56129</c:v>
                </c:pt>
                <c:pt idx="1">
                  <c:v>61402</c:v>
                </c:pt>
                <c:pt idx="2">
                  <c:v>66359</c:v>
                </c:pt>
                <c:pt idx="3">
                  <c:v>75885</c:v>
                </c:pt>
                <c:pt idx="4" formatCode="General">
                  <c:v>82651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A5A-994E-8BCF-B92893BF65C3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CIT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/>
                      <a:t>3417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C3B9-2F47-83C6-CB07F724751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/>
                      <a:t>3214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3B9-2F47-83C6-CB07F724751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/>
                      <a:t>2530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C3B9-2F47-83C6-CB07F724751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/>
                      <a:t>3341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C3B9-2F47-83C6-CB07F724751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2">
                        <a:lumMod val="20000"/>
                        <a:lumOff val="8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Arkusz1!$C$2:$C$6</c:f>
              <c:numCache>
                <c:formatCode>#,##0.00</c:formatCode>
                <c:ptCount val="5"/>
                <c:pt idx="0">
                  <c:v>3417</c:v>
                </c:pt>
                <c:pt idx="1">
                  <c:v>3214</c:v>
                </c:pt>
                <c:pt idx="2">
                  <c:v>2530</c:v>
                </c:pt>
                <c:pt idx="3">
                  <c:v>3341</c:v>
                </c:pt>
                <c:pt idx="4" formatCode="General">
                  <c:v>3345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A5A-994E-8BCF-B92893BF65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2675864"/>
        <c:axId val="441449984"/>
      </c:barChart>
      <c:catAx>
        <c:axId val="442675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41449984"/>
        <c:crosses val="autoZero"/>
        <c:auto val="1"/>
        <c:lblAlgn val="ctr"/>
        <c:lblOffset val="100"/>
        <c:noMultiLvlLbl val="0"/>
      </c:catAx>
      <c:valAx>
        <c:axId val="441449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42675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400" baseline="0" dirty="0"/>
              <a:t> Dochody z podatku od nieruchomości i podatku od środków transportowych w tyś. zł</a:t>
            </a:r>
            <a:endParaRPr lang="pl-PL" sz="2400" dirty="0"/>
          </a:p>
        </c:rich>
      </c:tx>
      <c:layout>
        <c:manualLayout>
          <c:xMode val="edge"/>
          <c:yMode val="edge"/>
          <c:x val="0.1421589009294630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7.2498289198998644E-2"/>
          <c:y val="0.15818911956773929"/>
          <c:w val="0.91540050067998924"/>
          <c:h val="0.71309281555463633"/>
        </c:manualLayout>
      </c:layout>
      <c:lineChart>
        <c:grouping val="standar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podatek od nieruchomości</c:v>
                </c:pt>
              </c:strCache>
            </c:strRef>
          </c:tx>
          <c:spPr>
            <a:ln w="412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40329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6E1-2A40-BC78-B9573C24F7C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41686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6E1-2A40-BC78-B9573C24F7C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43078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6E1-2A40-BC78-B9573C24F7C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/>
                      <a:t>45142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6E1-2A40-BC78-B9573C24F7C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Arkusz1!$B$2:$B$6</c:f>
              <c:numCache>
                <c:formatCode>#,##0.00</c:formatCode>
                <c:ptCount val="5"/>
                <c:pt idx="0">
                  <c:v>40329</c:v>
                </c:pt>
                <c:pt idx="1">
                  <c:v>41686</c:v>
                </c:pt>
                <c:pt idx="2">
                  <c:v>43078</c:v>
                </c:pt>
                <c:pt idx="3">
                  <c:v>45142</c:v>
                </c:pt>
                <c:pt idx="4" formatCode="General">
                  <c:v>49767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B01-AA43-9BFC-9DC2FD93EA9C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podatek od środków transportowych</c:v>
                </c:pt>
              </c:strCache>
            </c:strRef>
          </c:tx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Arkusz1!$C$2:$C$6</c:f>
              <c:numCache>
                <c:formatCode>General</c:formatCode>
                <c:ptCount val="5"/>
                <c:pt idx="0">
                  <c:v>2440</c:v>
                </c:pt>
                <c:pt idx="1">
                  <c:v>2560</c:v>
                </c:pt>
                <c:pt idx="2">
                  <c:v>2773</c:v>
                </c:pt>
                <c:pt idx="3">
                  <c:v>2713</c:v>
                </c:pt>
                <c:pt idx="4">
                  <c:v>2858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4B01-AA43-9BFC-9DC2FD93EA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1446848"/>
        <c:axId val="441447240"/>
      </c:lineChart>
      <c:catAx>
        <c:axId val="441446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41447240"/>
        <c:crosses val="autoZero"/>
        <c:auto val="1"/>
        <c:lblAlgn val="ctr"/>
        <c:lblOffset val="100"/>
        <c:noMultiLvlLbl val="0"/>
      </c:catAx>
      <c:valAx>
        <c:axId val="441447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41446848"/>
        <c:crosses val="autoZero"/>
        <c:crossBetween val="between"/>
      </c:valAx>
      <c:spPr>
        <a:solidFill>
          <a:schemeClr val="bg2">
            <a:lumMod val="20000"/>
            <a:lumOff val="80000"/>
          </a:schemeClr>
        </a:solidFill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2400" dirty="0"/>
              <a:t>Pomoc de </a:t>
            </a:r>
            <a:r>
              <a:rPr lang="pl-PL" sz="2400" dirty="0" err="1"/>
              <a:t>minimis</a:t>
            </a:r>
            <a:r>
              <a:rPr lang="pl-PL" sz="2400"/>
              <a:t> w tyś. zł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wysokość zwolnienia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421823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DE9-8E47-8D0F-35A37C7097F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301497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DE9-8E47-8D0F-35A37C7097F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1077795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DE9-8E47-8D0F-35A37C7097F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1161473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DE9-8E47-8D0F-35A37C7097F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Arkusz1!$A$2:$A$6</c:f>
              <c:strCache>
                <c:ptCount val="5"/>
                <c:pt idx="0">
                  <c:v>2015 - 4 podmioty</c:v>
                </c:pt>
                <c:pt idx="1">
                  <c:v>2016 - 1 podmiot</c:v>
                </c:pt>
                <c:pt idx="2">
                  <c:v>2017 - 3 podmioty</c:v>
                </c:pt>
                <c:pt idx="3">
                  <c:v>2018-3 podmioty</c:v>
                </c:pt>
                <c:pt idx="4">
                  <c:v>2019-2podmioty</c:v>
                </c:pt>
              </c:strCache>
            </c:strRef>
          </c:cat>
          <c:val>
            <c:numRef>
              <c:f>Arkusz1!$B$2:$B$6</c:f>
              <c:numCache>
                <c:formatCode>#,##0.00</c:formatCode>
                <c:ptCount val="5"/>
                <c:pt idx="0">
                  <c:v>421823</c:v>
                </c:pt>
                <c:pt idx="1">
                  <c:v>301497</c:v>
                </c:pt>
                <c:pt idx="2">
                  <c:v>1077795</c:v>
                </c:pt>
                <c:pt idx="3">
                  <c:v>1161473</c:v>
                </c:pt>
                <c:pt idx="4" formatCode="General">
                  <c:v>157454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154-7244-8072-69B42194F8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1448024"/>
        <c:axId val="441448416"/>
      </c:barChart>
      <c:catAx>
        <c:axId val="441448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41448416"/>
        <c:crosses val="autoZero"/>
        <c:auto val="1"/>
        <c:lblAlgn val="ctr"/>
        <c:lblOffset val="100"/>
        <c:noMultiLvlLbl val="0"/>
      </c:catAx>
      <c:valAx>
        <c:axId val="441448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41448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247539370078739E-2"/>
          <c:y val="3.7878787878787901E-2"/>
          <c:w val="0.95309055118110231"/>
          <c:h val="0.790611953707128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Polska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9D0-5C41-BC04-0805ECEA5C43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Arkusz1!$A$2:$A$11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Arkusz1!$B$2:$B$11</c:f>
              <c:numCache>
                <c:formatCode>General</c:formatCode>
                <c:ptCount val="10"/>
                <c:pt idx="0">
                  <c:v>12.4</c:v>
                </c:pt>
                <c:pt idx="1">
                  <c:v>12.5</c:v>
                </c:pt>
                <c:pt idx="2">
                  <c:v>13.4</c:v>
                </c:pt>
                <c:pt idx="3">
                  <c:v>13.4</c:v>
                </c:pt>
                <c:pt idx="4">
                  <c:v>11.5</c:v>
                </c:pt>
                <c:pt idx="5">
                  <c:v>9.6999999999999993</c:v>
                </c:pt>
                <c:pt idx="6">
                  <c:v>8.3000000000000007</c:v>
                </c:pt>
                <c:pt idx="7">
                  <c:v>6.5</c:v>
                </c:pt>
                <c:pt idx="8">
                  <c:v>5.9</c:v>
                </c:pt>
                <c:pt idx="9">
                  <c:v>5.2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9D0-5C41-BC04-0805ECEA5C43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Województwo Podlaskie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Arkusz1!$A$2:$A$11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Arkusz1!$C$2:$C$11</c:f>
              <c:numCache>
                <c:formatCode>General</c:formatCode>
                <c:ptCount val="10"/>
                <c:pt idx="0">
                  <c:v>13.8</c:v>
                </c:pt>
                <c:pt idx="1">
                  <c:v>14.1</c:v>
                </c:pt>
                <c:pt idx="2">
                  <c:v>14.7</c:v>
                </c:pt>
                <c:pt idx="3">
                  <c:v>15.1</c:v>
                </c:pt>
                <c:pt idx="4">
                  <c:v>12.9</c:v>
                </c:pt>
                <c:pt idx="5">
                  <c:v>11.8</c:v>
                </c:pt>
                <c:pt idx="6">
                  <c:v>10.3</c:v>
                </c:pt>
                <c:pt idx="7">
                  <c:v>8.5</c:v>
                </c:pt>
                <c:pt idx="8">
                  <c:v>7.8</c:v>
                </c:pt>
                <c:pt idx="9">
                  <c:v>6.9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9D0-5C41-BC04-0805ECEA5C43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Suwałki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Arkusz1!$A$2:$A$11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Arkusz1!$D$2:$D$11</c:f>
              <c:numCache>
                <c:formatCode>General</c:formatCode>
                <c:ptCount val="10"/>
                <c:pt idx="0">
                  <c:v>12.3</c:v>
                </c:pt>
                <c:pt idx="1">
                  <c:v>12.5</c:v>
                </c:pt>
                <c:pt idx="2">
                  <c:v>13</c:v>
                </c:pt>
                <c:pt idx="3">
                  <c:v>13</c:v>
                </c:pt>
                <c:pt idx="4">
                  <c:v>9.6999999999999993</c:v>
                </c:pt>
                <c:pt idx="5">
                  <c:v>8.5</c:v>
                </c:pt>
                <c:pt idx="6">
                  <c:v>7.5</c:v>
                </c:pt>
                <c:pt idx="7">
                  <c:v>5.8</c:v>
                </c:pt>
                <c:pt idx="8">
                  <c:v>5.4</c:v>
                </c:pt>
                <c:pt idx="9">
                  <c:v>4.8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19D0-5C41-BC04-0805ECEA5C4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41449200"/>
        <c:axId val="445678528"/>
      </c:barChart>
      <c:catAx>
        <c:axId val="441449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45678528"/>
        <c:crosses val="autoZero"/>
        <c:auto val="1"/>
        <c:lblAlgn val="ctr"/>
        <c:lblOffset val="100"/>
        <c:noMultiLvlLbl val="0"/>
      </c:catAx>
      <c:valAx>
        <c:axId val="445678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41449200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251850439110338"/>
          <c:y val="0.89701016399795674"/>
          <c:w val="0.33207980643044621"/>
          <c:h val="5.127287780302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0.48548</cdr:x>
      <cdr:y>0.11372</cdr:y>
    </cdr:from>
    <cdr:to>
      <cdr:x>0.56496</cdr:x>
      <cdr:y>0.25658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9A359C9E-6F7C-DD4E-A461-94AD3348544C}"/>
            </a:ext>
          </a:extLst>
        </cdr:cNvPr>
        <cdr:cNvSpPr txBox="1"/>
      </cdr:nvSpPr>
      <cdr:spPr>
        <a:xfrm xmlns:a="http://schemas.openxmlformats.org/drawingml/2006/main">
          <a:off x="5586085" y="72790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1100" dirty="0"/>
        </a:p>
      </cdr:txBody>
    </cdr:sp>
  </cdr:relSizeAnchor>
  <cdr:relSizeAnchor xmlns:cdr="http://schemas.openxmlformats.org/drawingml/2006/chartDrawing">
    <cdr:from>
      <cdr:x>0.31091</cdr:x>
      <cdr:y>0.08158</cdr:y>
    </cdr:from>
    <cdr:to>
      <cdr:x>0.65094</cdr:x>
      <cdr:y>0.15418</cdr:y>
    </cdr:to>
    <cdr:sp macro="" textlink="">
      <cdr:nvSpPr>
        <cdr:cNvPr id="3" name="pole tekstowe 2">
          <a:extLst xmlns:a="http://schemas.openxmlformats.org/drawingml/2006/main">
            <a:ext uri="{FF2B5EF4-FFF2-40B4-BE49-F238E27FC236}">
              <a16:creationId xmlns:a16="http://schemas.microsoft.com/office/drawing/2014/main" xmlns="" id="{1752E668-ED0C-0A49-89BB-2DBED5D63ABF}"/>
            </a:ext>
          </a:extLst>
        </cdr:cNvPr>
        <cdr:cNvSpPr txBox="1"/>
      </cdr:nvSpPr>
      <cdr:spPr>
        <a:xfrm xmlns:a="http://schemas.openxmlformats.org/drawingml/2006/main">
          <a:off x="3577403" y="522156"/>
          <a:ext cx="3912431" cy="4646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pl-PL" sz="2400" dirty="0">
              <a:solidFill>
                <a:srgbClr val="FFC000"/>
              </a:solidFill>
            </a:rPr>
            <a:t>Demografia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0.08599</cdr:x>
      <cdr:y>0.91205</cdr:y>
    </cdr:from>
    <cdr:to>
      <cdr:x>1</cdr:x>
      <cdr:y>1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55B7D27C-4886-DA45-93D9-C8BA47E640B9}"/>
            </a:ext>
          </a:extLst>
        </cdr:cNvPr>
        <cdr:cNvSpPr txBox="1"/>
      </cdr:nvSpPr>
      <cdr:spPr>
        <a:xfrm xmlns:a="http://schemas.openxmlformats.org/drawingml/2006/main">
          <a:off x="946051" y="4628588"/>
          <a:ext cx="10055843" cy="4463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1100" dirty="0"/>
        </a:p>
      </cdr:txBody>
    </cdr:sp>
  </cdr:relSizeAnchor>
  <cdr:relSizeAnchor xmlns:cdr="http://schemas.openxmlformats.org/drawingml/2006/chartDrawing">
    <cdr:from>
      <cdr:x>0.07192</cdr:x>
      <cdr:y>0.85658</cdr:y>
    </cdr:from>
    <cdr:to>
      <cdr:x>0.98361</cdr:x>
      <cdr:y>0.90093</cdr:y>
    </cdr:to>
    <cdr:sp macro="" textlink="">
      <cdr:nvSpPr>
        <cdr:cNvPr id="3" name="pole tekstowe 2">
          <a:extLst xmlns:a="http://schemas.openxmlformats.org/drawingml/2006/main">
            <a:ext uri="{FF2B5EF4-FFF2-40B4-BE49-F238E27FC236}">
              <a16:creationId xmlns:a16="http://schemas.microsoft.com/office/drawing/2014/main" xmlns="" id="{F543E553-EC39-154C-9045-2C203338CAEA}"/>
            </a:ext>
          </a:extLst>
        </cdr:cNvPr>
        <cdr:cNvSpPr txBox="1"/>
      </cdr:nvSpPr>
      <cdr:spPr>
        <a:xfrm xmlns:a="http://schemas.openxmlformats.org/drawingml/2006/main">
          <a:off x="791307" y="4347076"/>
          <a:ext cx="10030264" cy="2250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1100" dirty="0"/>
            <a:t>             </a:t>
          </a:r>
          <a:r>
            <a:rPr lang="pl-PL" sz="1200" b="1" dirty="0"/>
            <a:t>2015			2016		2017		         2018			2019</a:t>
          </a:r>
          <a:endParaRPr lang="pl-PL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0.20043</cdr:x>
      <cdr:y>0.05034</cdr:y>
    </cdr:from>
    <cdr:to>
      <cdr:x>0.87024</cdr:x>
      <cdr:y>0.13087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2206958" y="285750"/>
          <a:ext cx="7375192" cy="4571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2000" b="1" dirty="0">
              <a:solidFill>
                <a:schemeClr val="tx1"/>
              </a:solidFill>
            </a:rPr>
            <a:t>Stopa bezrobocia w Suwałkach, województwie podlaskim i Polsce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0.1119</cdr:x>
      <cdr:y>0.19408</cdr:y>
    </cdr:from>
    <cdr:to>
      <cdr:x>0.54885</cdr:x>
      <cdr:y>0.63487</cdr:y>
    </cdr:to>
    <cdr:pic>
      <cdr:nvPicPr>
        <cdr:cNvPr id="2" name="Obraz 1">
          <a:extLst xmlns:a="http://schemas.openxmlformats.org/drawingml/2006/main">
            <a:ext uri="{FF2B5EF4-FFF2-40B4-BE49-F238E27FC236}">
              <a16:creationId xmlns:a16="http://schemas.microsoft.com/office/drawing/2014/main" xmlns="" id="{6EF06C2D-EEA7-AE45-B383-8B3BB57AEEC2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200150" y="1123950"/>
          <a:ext cx="4686300" cy="2552700"/>
        </a:xfrm>
        <a:prstGeom xmlns:a="http://schemas.openxmlformats.org/drawingml/2006/main" prst="rect">
          <a:avLst/>
        </a:prstGeom>
      </cdr:spPr>
    </cdr:pic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0.82264</cdr:x>
      <cdr:y>0.26503</cdr:y>
    </cdr:from>
    <cdr:to>
      <cdr:x>0.9096</cdr:x>
      <cdr:y>0.35464</cdr:y>
    </cdr:to>
    <cdr:sp macro="" textlink="">
      <cdr:nvSpPr>
        <cdr:cNvPr id="2" name="PoleTekstowe 1"/>
        <cdr:cNvSpPr txBox="1"/>
      </cdr:nvSpPr>
      <cdr:spPr>
        <a:xfrm xmlns:a="http://schemas.openxmlformats.org/drawingml/2006/main">
          <a:off x="8650574" y="1330127"/>
          <a:ext cx="914400" cy="4497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1100"/>
        </a:p>
      </cdr:txBody>
    </cdr:sp>
  </cdr:relSizeAnchor>
  <cdr:relSizeAnchor xmlns:cdr="http://schemas.openxmlformats.org/drawingml/2006/chartDrawing">
    <cdr:from>
      <cdr:x>0.83975</cdr:x>
      <cdr:y>0.22919</cdr:y>
    </cdr:from>
    <cdr:to>
      <cdr:x>0.89392</cdr:x>
      <cdr:y>0.31581</cdr:y>
    </cdr:to>
    <cdr:sp macro="" textlink="">
      <cdr:nvSpPr>
        <cdr:cNvPr id="3" name="PoleTekstowe 2"/>
        <cdr:cNvSpPr txBox="1"/>
      </cdr:nvSpPr>
      <cdr:spPr>
        <a:xfrm xmlns:a="http://schemas.openxmlformats.org/drawingml/2006/main">
          <a:off x="8830456" y="1150245"/>
          <a:ext cx="569626" cy="4347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1100"/>
        </a:p>
      </cdr:txBody>
    </cdr:sp>
  </cdr:relSizeAnchor>
  <cdr:relSizeAnchor xmlns:cdr="http://schemas.openxmlformats.org/drawingml/2006/chartDrawing">
    <cdr:from>
      <cdr:x>0.62873</cdr:x>
      <cdr:y>0.41907</cdr:y>
    </cdr:from>
    <cdr:to>
      <cdr:x>0.66996</cdr:x>
      <cdr:y>0.45968</cdr:y>
    </cdr:to>
    <cdr:sp macro="" textlink="">
      <cdr:nvSpPr>
        <cdr:cNvPr id="4" name="PoleTekstowe 3"/>
        <cdr:cNvSpPr txBox="1"/>
      </cdr:nvSpPr>
      <cdr:spPr>
        <a:xfrm xmlns:a="http://schemas.openxmlformats.org/drawingml/2006/main">
          <a:off x="7079390" y="2762249"/>
          <a:ext cx="464242" cy="2676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400" b="1" dirty="0">
              <a:solidFill>
                <a:schemeClr val="tx1"/>
              </a:solidFill>
            </a:rPr>
            <a:t>440</a:t>
          </a:r>
        </a:p>
      </cdr:txBody>
    </cdr:sp>
  </cdr:relSizeAnchor>
  <cdr:relSizeAnchor xmlns:cdr="http://schemas.openxmlformats.org/drawingml/2006/chartDrawing">
    <cdr:from>
      <cdr:x>0.53503</cdr:x>
      <cdr:y>0.53183</cdr:y>
    </cdr:from>
    <cdr:to>
      <cdr:x>0.57501</cdr:x>
      <cdr:y>0.58955</cdr:y>
    </cdr:to>
    <cdr:sp macro="" textlink="">
      <cdr:nvSpPr>
        <cdr:cNvPr id="5" name="PoleTekstowe 4"/>
        <cdr:cNvSpPr txBox="1"/>
      </cdr:nvSpPr>
      <cdr:spPr>
        <a:xfrm xmlns:a="http://schemas.openxmlformats.org/drawingml/2006/main">
          <a:off x="6024344" y="3505475"/>
          <a:ext cx="450168" cy="3804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400" b="1" dirty="0">
              <a:solidFill>
                <a:schemeClr val="tx1"/>
              </a:solidFill>
            </a:rPr>
            <a:t>331</a:t>
          </a:r>
        </a:p>
      </cdr:txBody>
    </cdr:sp>
  </cdr:relSizeAnchor>
  <cdr:relSizeAnchor xmlns:cdr="http://schemas.openxmlformats.org/drawingml/2006/chartDrawing">
    <cdr:from>
      <cdr:x>0.44007</cdr:x>
      <cdr:y>0.66763</cdr:y>
    </cdr:from>
    <cdr:to>
      <cdr:x>0.48255</cdr:x>
      <cdr:y>0.74337</cdr:y>
    </cdr:to>
    <cdr:sp macro="" textlink="">
      <cdr:nvSpPr>
        <cdr:cNvPr id="6" name="PoleTekstowe 5"/>
        <cdr:cNvSpPr txBox="1"/>
      </cdr:nvSpPr>
      <cdr:spPr>
        <a:xfrm xmlns:a="http://schemas.openxmlformats.org/drawingml/2006/main">
          <a:off x="4955111" y="4400550"/>
          <a:ext cx="478318" cy="499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400" b="1" dirty="0">
              <a:solidFill>
                <a:schemeClr val="tx1"/>
              </a:solidFill>
            </a:rPr>
            <a:t>193</a:t>
          </a:r>
        </a:p>
      </cdr:txBody>
    </cdr:sp>
  </cdr:relSizeAnchor>
  <cdr:relSizeAnchor xmlns:cdr="http://schemas.openxmlformats.org/drawingml/2006/chartDrawing">
    <cdr:from>
      <cdr:x>0.34887</cdr:x>
      <cdr:y>0.46821</cdr:y>
    </cdr:from>
    <cdr:to>
      <cdr:x>0.3901</cdr:x>
      <cdr:y>0.52601</cdr:y>
    </cdr:to>
    <cdr:sp macro="" textlink="">
      <cdr:nvSpPr>
        <cdr:cNvPr id="7" name="PoleTekstowe 6"/>
        <cdr:cNvSpPr txBox="1"/>
      </cdr:nvSpPr>
      <cdr:spPr>
        <a:xfrm xmlns:a="http://schemas.openxmlformats.org/drawingml/2006/main">
          <a:off x="3928215" y="3086100"/>
          <a:ext cx="464243" cy="380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400" b="1" dirty="0">
              <a:solidFill>
                <a:schemeClr val="tx1"/>
              </a:solidFill>
            </a:rPr>
            <a:t>374</a:t>
          </a:r>
        </a:p>
      </cdr:txBody>
    </cdr:sp>
  </cdr:relSizeAnchor>
  <cdr:relSizeAnchor xmlns:cdr="http://schemas.openxmlformats.org/drawingml/2006/chartDrawing">
    <cdr:from>
      <cdr:x>0.25388</cdr:x>
      <cdr:y>0.71965</cdr:y>
    </cdr:from>
    <cdr:to>
      <cdr:x>0.31332</cdr:x>
      <cdr:y>0.77662</cdr:y>
    </cdr:to>
    <cdr:sp macro="" textlink="">
      <cdr:nvSpPr>
        <cdr:cNvPr id="8" name="PoleTekstowe 7"/>
        <cdr:cNvSpPr txBox="1"/>
      </cdr:nvSpPr>
      <cdr:spPr>
        <a:xfrm xmlns:a="http://schemas.openxmlformats.org/drawingml/2006/main">
          <a:off x="2858644" y="4743450"/>
          <a:ext cx="669284" cy="3754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400" b="1" dirty="0">
              <a:solidFill>
                <a:schemeClr val="tx1"/>
              </a:solidFill>
            </a:rPr>
            <a:t>149</a:t>
          </a:r>
        </a:p>
      </cdr:txBody>
    </cdr:sp>
  </cdr:relSizeAnchor>
  <cdr:relSizeAnchor xmlns:cdr="http://schemas.openxmlformats.org/drawingml/2006/chartDrawing">
    <cdr:from>
      <cdr:x>0.15569</cdr:x>
      <cdr:y>0.51156</cdr:y>
    </cdr:from>
    <cdr:to>
      <cdr:x>0.23511</cdr:x>
      <cdr:y>0.54638</cdr:y>
    </cdr:to>
    <cdr:sp macro="" textlink="">
      <cdr:nvSpPr>
        <cdr:cNvPr id="9" name="PoleTekstowe 8"/>
        <cdr:cNvSpPr txBox="1"/>
      </cdr:nvSpPr>
      <cdr:spPr>
        <a:xfrm xmlns:a="http://schemas.openxmlformats.org/drawingml/2006/main">
          <a:off x="1753042" y="3371850"/>
          <a:ext cx="894255" cy="2295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400" b="1" dirty="0">
              <a:solidFill>
                <a:schemeClr val="tx1"/>
              </a:solidFill>
            </a:rPr>
            <a:t>359</a:t>
          </a:r>
        </a:p>
      </cdr:txBody>
    </cdr:sp>
  </cdr:relSizeAnchor>
  <cdr:relSizeAnchor xmlns:cdr="http://schemas.openxmlformats.org/drawingml/2006/chartDrawing">
    <cdr:from>
      <cdr:x>0.06391</cdr:x>
      <cdr:y>0.71676</cdr:y>
    </cdr:from>
    <cdr:to>
      <cdr:x>0.14333</cdr:x>
      <cdr:y>0.779</cdr:y>
    </cdr:to>
    <cdr:sp macro="" textlink="">
      <cdr:nvSpPr>
        <cdr:cNvPr id="10" name="PoleTekstowe 9"/>
        <cdr:cNvSpPr txBox="1"/>
      </cdr:nvSpPr>
      <cdr:spPr>
        <a:xfrm xmlns:a="http://schemas.openxmlformats.org/drawingml/2006/main">
          <a:off x="719615" y="4724399"/>
          <a:ext cx="894256" cy="4102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400" b="1" dirty="0">
              <a:solidFill>
                <a:schemeClr val="tx1"/>
              </a:solidFill>
            </a:rPr>
            <a:t>151</a:t>
          </a:r>
        </a:p>
      </cdr:txBody>
    </cdr:sp>
  </cdr:relSizeAnchor>
  <cdr:relSizeAnchor xmlns:cdr="http://schemas.openxmlformats.org/drawingml/2006/chartDrawing">
    <cdr:from>
      <cdr:x>0.83739</cdr:x>
      <cdr:y>0.27457</cdr:y>
    </cdr:from>
    <cdr:to>
      <cdr:x>0.91714</cdr:x>
      <cdr:y>0.45677</cdr:y>
    </cdr:to>
    <cdr:sp macro="" textlink="">
      <cdr:nvSpPr>
        <cdr:cNvPr id="11" name="PoleTekstowe 10"/>
        <cdr:cNvSpPr txBox="1"/>
      </cdr:nvSpPr>
      <cdr:spPr>
        <a:xfrm xmlns:a="http://schemas.openxmlformats.org/drawingml/2006/main">
          <a:off x="9601201" y="137798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1100"/>
        </a:p>
      </cdr:txBody>
    </cdr:sp>
  </cdr:relSizeAnchor>
  <cdr:relSizeAnchor xmlns:cdr="http://schemas.openxmlformats.org/drawingml/2006/chartDrawing">
    <cdr:from>
      <cdr:x>0.72493</cdr:x>
      <cdr:y>0.3526</cdr:y>
    </cdr:from>
    <cdr:to>
      <cdr:x>0.76866</cdr:x>
      <cdr:y>0.40173</cdr:y>
    </cdr:to>
    <cdr:sp macro="" textlink="">
      <cdr:nvSpPr>
        <cdr:cNvPr id="12" name="PoleTekstowe 11"/>
        <cdr:cNvSpPr txBox="1"/>
      </cdr:nvSpPr>
      <cdr:spPr>
        <a:xfrm xmlns:a="http://schemas.openxmlformats.org/drawingml/2006/main">
          <a:off x="8162585" y="2324100"/>
          <a:ext cx="492392" cy="3238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400" b="1" dirty="0">
              <a:solidFill>
                <a:schemeClr val="tx1"/>
              </a:solidFill>
            </a:rPr>
            <a:t>490</a:t>
          </a:r>
        </a:p>
      </cdr:txBody>
    </cdr:sp>
  </cdr:relSizeAnchor>
  <cdr:relSizeAnchor xmlns:cdr="http://schemas.openxmlformats.org/drawingml/2006/chartDrawing">
    <cdr:from>
      <cdr:x>0.80239</cdr:x>
      <cdr:y>0.42496</cdr:y>
    </cdr:from>
    <cdr:to>
      <cdr:x>0.91483</cdr:x>
      <cdr:y>0.58131</cdr:y>
    </cdr:to>
    <cdr:sp macro="" textlink="">
      <cdr:nvSpPr>
        <cdr:cNvPr id="13" name="pole tekstowe 12">
          <a:extLst xmlns:a="http://schemas.openxmlformats.org/drawingml/2006/main">
            <a:ext uri="{FF2B5EF4-FFF2-40B4-BE49-F238E27FC236}">
              <a16:creationId xmlns:a16="http://schemas.microsoft.com/office/drawing/2014/main" xmlns="" id="{7526CACC-FFFB-054C-9F6F-4E3D62DD5353}"/>
            </a:ext>
          </a:extLst>
        </cdr:cNvPr>
        <cdr:cNvSpPr txBox="1"/>
      </cdr:nvSpPr>
      <cdr:spPr>
        <a:xfrm xmlns:a="http://schemas.openxmlformats.org/drawingml/2006/main">
          <a:off x="9034785" y="2485292"/>
          <a:ext cx="1266092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1100" dirty="0"/>
        </a:p>
      </cdr:txBody>
    </cdr:sp>
  </cdr:relSizeAnchor>
  <cdr:relSizeAnchor xmlns:cdr="http://schemas.openxmlformats.org/drawingml/2006/chartDrawing">
    <cdr:from>
      <cdr:x>0.82113</cdr:x>
      <cdr:y>0.55202</cdr:y>
    </cdr:from>
    <cdr:to>
      <cdr:x>0.90234</cdr:x>
      <cdr:y>0.60694</cdr:y>
    </cdr:to>
    <cdr:sp macro="" textlink="">
      <cdr:nvSpPr>
        <cdr:cNvPr id="14" name="pole tekstowe 13">
          <a:extLst xmlns:a="http://schemas.openxmlformats.org/drawingml/2006/main">
            <a:ext uri="{FF2B5EF4-FFF2-40B4-BE49-F238E27FC236}">
              <a16:creationId xmlns:a16="http://schemas.microsoft.com/office/drawing/2014/main" xmlns="" id="{30D3F900-6D32-E74F-BB7B-DFD5599B492A}"/>
            </a:ext>
          </a:extLst>
        </cdr:cNvPr>
        <cdr:cNvSpPr txBox="1"/>
      </cdr:nvSpPr>
      <cdr:spPr>
        <a:xfrm xmlns:a="http://schemas.openxmlformats.org/drawingml/2006/main">
          <a:off x="9245780" y="3638550"/>
          <a:ext cx="914410" cy="3619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400" dirty="0">
              <a:solidFill>
                <a:schemeClr val="tx1"/>
              </a:solidFill>
            </a:rPr>
            <a:t>285</a:t>
          </a:r>
        </a:p>
      </cdr:txBody>
    </cdr:sp>
  </cdr:relSizeAnchor>
  <cdr:relSizeAnchor xmlns:cdr="http://schemas.openxmlformats.org/drawingml/2006/chartDrawing">
    <cdr:from>
      <cdr:x>0.90864</cdr:x>
      <cdr:y>0.36994</cdr:y>
    </cdr:from>
    <cdr:to>
      <cdr:x>1</cdr:x>
      <cdr:y>0.41329</cdr:y>
    </cdr:to>
    <cdr:sp macro="" textlink="">
      <cdr:nvSpPr>
        <cdr:cNvPr id="15" name="pole tekstowe 14">
          <a:extLst xmlns:a="http://schemas.openxmlformats.org/drawingml/2006/main">
            <a:ext uri="{FF2B5EF4-FFF2-40B4-BE49-F238E27FC236}">
              <a16:creationId xmlns:a16="http://schemas.microsoft.com/office/drawing/2014/main" xmlns="" id="{57D9C0B4-10BD-BC40-9853-DC79975C80A5}"/>
            </a:ext>
          </a:extLst>
        </cdr:cNvPr>
        <cdr:cNvSpPr txBox="1"/>
      </cdr:nvSpPr>
      <cdr:spPr>
        <a:xfrm xmlns:a="http://schemas.openxmlformats.org/drawingml/2006/main">
          <a:off x="10231125" y="2438400"/>
          <a:ext cx="1028700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400" b="1" dirty="0">
              <a:solidFill>
                <a:schemeClr val="tx1"/>
              </a:solidFill>
            </a:rPr>
            <a:t>471</a:t>
          </a:r>
        </a:p>
      </cdr:txBody>
    </cdr:sp>
  </cdr:relSizeAnchor>
  <cdr:relSizeAnchor xmlns:cdr="http://schemas.openxmlformats.org/drawingml/2006/chartDrawing">
    <cdr:from>
      <cdr:x>0.45522</cdr:x>
      <cdr:y>0.05865</cdr:y>
    </cdr:from>
    <cdr:to>
      <cdr:x>0.53643</cdr:x>
      <cdr:y>0.19941</cdr:y>
    </cdr:to>
    <cdr:sp macro="" textlink="">
      <cdr:nvSpPr>
        <cdr:cNvPr id="16" name="pole tekstowe 15">
          <a:extLst xmlns:a="http://schemas.openxmlformats.org/drawingml/2006/main">
            <a:ext uri="{FF2B5EF4-FFF2-40B4-BE49-F238E27FC236}">
              <a16:creationId xmlns:a16="http://schemas.microsoft.com/office/drawing/2014/main" xmlns="" id="{108536A3-BB1F-B84F-8787-29759450E85A}"/>
            </a:ext>
          </a:extLst>
        </cdr:cNvPr>
        <cdr:cNvSpPr txBox="1"/>
      </cdr:nvSpPr>
      <cdr:spPr>
        <a:xfrm xmlns:a="http://schemas.openxmlformats.org/drawingml/2006/main">
          <a:off x="5125725" y="3810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1100" dirty="0"/>
        </a:p>
      </cdr:txBody>
    </cdr:sp>
  </cdr:relSizeAnchor>
  <cdr:relSizeAnchor xmlns:cdr="http://schemas.openxmlformats.org/drawingml/2006/chartDrawing">
    <cdr:from>
      <cdr:x>0.3092</cdr:x>
      <cdr:y>0.05183</cdr:y>
    </cdr:from>
    <cdr:to>
      <cdr:x>0.73524</cdr:x>
      <cdr:y>0.11094</cdr:y>
    </cdr:to>
    <cdr:sp macro="" textlink="">
      <cdr:nvSpPr>
        <cdr:cNvPr id="17" name="Prostokąt 16">
          <a:extLst xmlns:a="http://schemas.openxmlformats.org/drawingml/2006/main">
            <a:ext uri="{FF2B5EF4-FFF2-40B4-BE49-F238E27FC236}">
              <a16:creationId xmlns:a16="http://schemas.microsoft.com/office/drawing/2014/main" xmlns="" id="{93548A9E-878D-7142-862C-49664092E02A}"/>
            </a:ext>
          </a:extLst>
        </cdr:cNvPr>
        <cdr:cNvSpPr/>
      </cdr:nvSpPr>
      <cdr:spPr>
        <a:xfrm xmlns:a="http://schemas.openxmlformats.org/drawingml/2006/main">
          <a:off x="3481494" y="323852"/>
          <a:ext cx="4797211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dirty="0">
              <a:solidFill>
                <a:srgbClr val="FFFF00"/>
              </a:solidFill>
            </a:rPr>
            <a:t>RAPORT O STANIE MIASTA SUWAŁK ZA 2019 ROK </a:t>
          </a:r>
          <a:endParaRPr lang="pl-PL" dirty="0"/>
        </a:p>
      </cdr:txBody>
    </cdr:sp>
  </cdr:relSizeAnchor>
  <cdr:relSizeAnchor xmlns:cdr="http://schemas.openxmlformats.org/drawingml/2006/chartDrawing">
    <cdr:from>
      <cdr:x>0.33363</cdr:x>
      <cdr:y>0.13511</cdr:y>
    </cdr:from>
    <cdr:to>
      <cdr:x>0.72569</cdr:x>
      <cdr:y>0.2204</cdr:y>
    </cdr:to>
    <cdr:sp macro="" textlink="">
      <cdr:nvSpPr>
        <cdr:cNvPr id="18" name="Prostokąt 17">
          <a:extLst xmlns:a="http://schemas.openxmlformats.org/drawingml/2006/main">
            <a:ext uri="{FF2B5EF4-FFF2-40B4-BE49-F238E27FC236}">
              <a16:creationId xmlns:a16="http://schemas.microsoft.com/office/drawing/2014/main" xmlns="" id="{1DF62E57-27F0-5E48-81A2-AD82B2CB561C}"/>
            </a:ext>
          </a:extLst>
        </cdr:cNvPr>
        <cdr:cNvSpPr/>
      </cdr:nvSpPr>
      <cdr:spPr>
        <a:xfrm xmlns:a="http://schemas.openxmlformats.org/drawingml/2006/main">
          <a:off x="3756648" y="844220"/>
          <a:ext cx="4414543" cy="5329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lvl="0" algn="ctr">
            <a:lnSpc>
              <a:spcPct val="107000"/>
            </a:lnSpc>
            <a:spcAft>
              <a:spcPts val="800"/>
            </a:spcAft>
          </a:pPr>
          <a:r>
            <a: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Rozwój gospodarczy Suwałk </a:t>
          </a:r>
          <a:endParaRPr lang="pl-PL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0.47051</cdr:x>
      <cdr:y>0</cdr:y>
    </cdr:from>
    <cdr:to>
      <cdr:x>0.55094</cdr:x>
      <cdr:y>0.11139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9DB0AC58-C243-814F-A143-BFE79C4A3938}"/>
            </a:ext>
          </a:extLst>
        </cdr:cNvPr>
        <cdr:cNvSpPr txBox="1"/>
      </cdr:nvSpPr>
      <cdr:spPr>
        <a:xfrm xmlns:a="http://schemas.openxmlformats.org/drawingml/2006/main">
          <a:off x="5349240" y="0"/>
          <a:ext cx="914400" cy="6705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1100" dirty="0"/>
        </a:p>
      </cdr:txBody>
    </cdr:sp>
  </cdr:relSizeAnchor>
  <cdr:relSizeAnchor xmlns:cdr="http://schemas.openxmlformats.org/drawingml/2006/chartDrawing">
    <cdr:from>
      <cdr:x>0.41957</cdr:x>
      <cdr:y>0</cdr:y>
    </cdr:from>
    <cdr:to>
      <cdr:x>0.5</cdr:x>
      <cdr:y>0.08493</cdr:y>
    </cdr:to>
    <cdr:sp macro="" textlink="">
      <cdr:nvSpPr>
        <cdr:cNvPr id="3" name="pole tekstowe 2">
          <a:extLst xmlns:a="http://schemas.openxmlformats.org/drawingml/2006/main">
            <a:ext uri="{FF2B5EF4-FFF2-40B4-BE49-F238E27FC236}">
              <a16:creationId xmlns:a16="http://schemas.microsoft.com/office/drawing/2014/main" xmlns="" id="{54BFF25D-27FA-3340-9F65-A7DB3BDCC4F0}"/>
            </a:ext>
          </a:extLst>
        </cdr:cNvPr>
        <cdr:cNvSpPr txBox="1"/>
      </cdr:nvSpPr>
      <cdr:spPr>
        <a:xfrm xmlns:a="http://schemas.openxmlformats.org/drawingml/2006/main">
          <a:off x="4770120" y="0"/>
          <a:ext cx="914400" cy="5112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2000" dirty="0">
              <a:solidFill>
                <a:schemeClr val="bg2">
                  <a:lumMod val="20000"/>
                  <a:lumOff val="80000"/>
                </a:schemeClr>
              </a:solidFill>
            </a:rPr>
            <a:t>OŚWIATA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0.47051</cdr:x>
      <cdr:y>0</cdr:y>
    </cdr:from>
    <cdr:to>
      <cdr:x>0.55094</cdr:x>
      <cdr:y>0.11139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9DB0AC58-C243-814F-A143-BFE79C4A3938}"/>
            </a:ext>
          </a:extLst>
        </cdr:cNvPr>
        <cdr:cNvSpPr txBox="1"/>
      </cdr:nvSpPr>
      <cdr:spPr>
        <a:xfrm xmlns:a="http://schemas.openxmlformats.org/drawingml/2006/main">
          <a:off x="5349240" y="0"/>
          <a:ext cx="914400" cy="6705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1100" dirty="0"/>
        </a:p>
      </cdr:txBody>
    </cdr:sp>
  </cdr:relSizeAnchor>
  <cdr:relSizeAnchor xmlns:cdr="http://schemas.openxmlformats.org/drawingml/2006/chartDrawing">
    <cdr:from>
      <cdr:x>0.41957</cdr:x>
      <cdr:y>0</cdr:y>
    </cdr:from>
    <cdr:to>
      <cdr:x>0.5</cdr:x>
      <cdr:y>0.08493</cdr:y>
    </cdr:to>
    <cdr:sp macro="" textlink="">
      <cdr:nvSpPr>
        <cdr:cNvPr id="3" name="pole tekstowe 2">
          <a:extLst xmlns:a="http://schemas.openxmlformats.org/drawingml/2006/main">
            <a:ext uri="{FF2B5EF4-FFF2-40B4-BE49-F238E27FC236}">
              <a16:creationId xmlns:a16="http://schemas.microsoft.com/office/drawing/2014/main" xmlns="" id="{54BFF25D-27FA-3340-9F65-A7DB3BDCC4F0}"/>
            </a:ext>
          </a:extLst>
        </cdr:cNvPr>
        <cdr:cNvSpPr txBox="1"/>
      </cdr:nvSpPr>
      <cdr:spPr>
        <a:xfrm xmlns:a="http://schemas.openxmlformats.org/drawingml/2006/main">
          <a:off x="4770120" y="0"/>
          <a:ext cx="914400" cy="5112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2000" dirty="0">
              <a:solidFill>
                <a:schemeClr val="bg2">
                  <a:lumMod val="20000"/>
                  <a:lumOff val="80000"/>
                </a:schemeClr>
              </a:solidFill>
            </a:rPr>
            <a:t>OŚWIATA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0.11916</cdr:x>
      <cdr:y>0.83393</cdr:y>
    </cdr:from>
    <cdr:to>
      <cdr:x>0.1962</cdr:x>
      <cdr:y>1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F3974FDD-1C95-F843-8D23-77AD0A3A95E0}"/>
            </a:ext>
          </a:extLst>
        </cdr:cNvPr>
        <cdr:cNvSpPr txBox="1"/>
      </cdr:nvSpPr>
      <cdr:spPr>
        <a:xfrm xmlns:a="http://schemas.openxmlformats.org/drawingml/2006/main">
          <a:off x="1414272" y="3857120"/>
          <a:ext cx="914400" cy="7680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200" dirty="0">
              <a:solidFill>
                <a:schemeClr val="tx1"/>
              </a:solidFill>
            </a:rPr>
            <a:t>2015			2016			2017			2017			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E1133-CB69-834D-BAA1-237B5BB016EC}" type="datetimeFigureOut">
              <a:rPr lang="pl-PL" smtClean="0"/>
              <a:t>30.06.2020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0E0340-1C41-414C-8AA9-BFE50839DA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2374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0A38F320-0D37-EF47-A6BA-405C9F3ACA59}" type="datetime1">
              <a:rPr lang="pl-PL" smtClean="0"/>
              <a:t>30.06.2020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75840-0B21-1344-BF8D-EFD72139DEB0}" type="datetime1">
              <a:rPr lang="pl-PL" smtClean="0"/>
              <a:t>30.06.2020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25079-5D23-564F-9F56-C4ED7A42EFF4}" type="datetime1">
              <a:rPr lang="pl-PL" smtClean="0"/>
              <a:t>30.06.2020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3CB6C-A44B-7C4A-95E6-9BD31E73A6DB}" type="datetime1">
              <a:rPr lang="pl-PL" smtClean="0"/>
              <a:t>30.06.2020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3CA78-9513-ED45-9080-FB6C998BA7D4}" type="datetime1">
              <a:rPr lang="pl-PL" smtClean="0"/>
              <a:t>30.06.2020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30406-97BC-0944-822E-EB790E38B399}" type="datetime1">
              <a:rPr lang="pl-PL" smtClean="0"/>
              <a:t>30.06.2020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BAFF9-3357-0C4A-9AAA-F45C20D0E888}" type="datetime1">
              <a:rPr lang="pl-PL" smtClean="0"/>
              <a:t>30.06.2020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31EE8-FEAB-024B-8554-D5A0F56548D5}" type="datetime1">
              <a:rPr lang="pl-PL" smtClean="0"/>
              <a:t>30.06.2020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2558-A30A-1347-91BC-BA78D0BD2D81}" type="datetime1">
              <a:rPr lang="pl-PL" smtClean="0"/>
              <a:t>30.06.2020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738B-DD85-7048-A339-7D5E1AA7656A}" type="datetime1">
              <a:rPr lang="pl-PL" smtClean="0"/>
              <a:t>30.06.2020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B9BA6-DD7F-1A40-881E-3E7E7399385F}" type="datetime1">
              <a:rPr lang="pl-PL" smtClean="0"/>
              <a:t>30.06.2020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D4C46-3A06-2D4B-B201-BC690F66424C}" type="datetime1">
              <a:rPr lang="pl-PL" smtClean="0"/>
              <a:t>30.06.2020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3C03-F8EF-9D40-9B6C-AD63038689F3}" type="datetime1">
              <a:rPr lang="pl-PL" smtClean="0"/>
              <a:t>30.06.2020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34CCB-5AAD-6A42-BDCD-5AE17C3E59E1}" type="datetime1">
              <a:rPr lang="pl-PL" smtClean="0"/>
              <a:t>30.06.2020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6351C-7F26-EE46-95D4-521B6C3C5587}" type="datetime1">
              <a:rPr lang="pl-PL" smtClean="0"/>
              <a:t>30.06.2020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3F13F-B876-D147-9903-00B18D83EF4B}" type="datetime1">
              <a:rPr lang="pl-PL" smtClean="0"/>
              <a:t>30.06.2020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00D81-80BF-FB41-8185-DED1D8EF4636}" type="datetime1">
              <a:rPr lang="pl-PL" smtClean="0"/>
              <a:t>30.06.2020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Edytuj style wzorca tekstu
Drugi poziom
Trzeci poziom
Czwarty poziom
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4FB2D25-A455-2744-9EEB-B9791C7ABD36}" type="datetime1">
              <a:rPr lang="pl-PL" smtClean="0"/>
              <a:t>30.06.2020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E3AD682-84E9-CD4B-841F-E4151D21BA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278" y="500832"/>
            <a:ext cx="10792691" cy="1704109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i="1" dirty="0">
                <a:latin typeface="Arial Rounded MT Bold" panose="020F0704030504030204" pitchFamily="34" charset="0"/>
                <a:cs typeface="Arial Narrow" panose="020B0604020202020204" pitchFamily="34" charset="0"/>
              </a:rPr>
              <a:t>Prezentacja raportu  o stanie miasta Suwałk za 2019 rok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E55E6316-2417-A645-A18F-52F5BC826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7192" y="6269950"/>
            <a:ext cx="7197726" cy="380231"/>
          </a:xfrm>
        </p:spPr>
        <p:txBody>
          <a:bodyPr/>
          <a:lstStyle/>
          <a:p>
            <a:pPr algn="ctr"/>
            <a:r>
              <a:rPr lang="pl-PL" dirty="0"/>
              <a:t>Suwałki, czerwiec 2020r.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5E63046A-7D4D-A244-9633-4DA34FBB1489}"/>
              </a:ext>
            </a:extLst>
          </p:cNvPr>
          <p:cNvSpPr txBox="1"/>
          <p:nvPr/>
        </p:nvSpPr>
        <p:spPr>
          <a:xfrm>
            <a:off x="2587192" y="4070106"/>
            <a:ext cx="69200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Czesław Renkiewicz  </a:t>
            </a:r>
          </a:p>
          <a:p>
            <a:pPr algn="ctr"/>
            <a:r>
              <a:rPr lang="pl-PL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Prezydent Miasta Suwałk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6A0F488F-7B81-0346-81BF-C67EB5702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00" y="64032"/>
            <a:ext cx="3429000" cy="158173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3E51AF98-374E-7D4D-9D67-389547D36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9400" y="216432"/>
            <a:ext cx="3429000" cy="158173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1B3B4ED8-5C25-274A-8562-46AAA63AE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1200" y="7509790"/>
            <a:ext cx="4876800" cy="229508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6955C45C-0DA8-834B-A2DE-E74D95859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3600" y="7662190"/>
            <a:ext cx="4876800" cy="229508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046A3701-8F22-FE45-BD07-EB6734B0F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433100"/>
            <a:ext cx="3620157" cy="1722454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AD7EDE7A-7916-5B4B-86F8-9FBF1E418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3" y="0"/>
            <a:ext cx="12192000" cy="679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xmlns="" id="{926D62B5-5966-104C-9D60-57399E3908A9}"/>
              </a:ext>
            </a:extLst>
          </p:cNvPr>
          <p:cNvPicPr/>
          <p:nvPr/>
        </p:nvPicPr>
        <p:blipFill rotWithShape="1">
          <a:blip r:embed="rId2"/>
          <a:srcRect t="11565" b="-6837"/>
          <a:stretch/>
        </p:blipFill>
        <p:spPr bwMode="auto">
          <a:xfrm>
            <a:off x="9026337" y="4547159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920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B69A71-15B1-8846-B321-B4C3BE8BE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24692"/>
            <a:ext cx="10131425" cy="789708"/>
          </a:xfrm>
        </p:spPr>
        <p:txBody>
          <a:bodyPr>
            <a:normAutofit/>
          </a:bodyPr>
          <a:lstStyle/>
          <a:p>
            <a:pPr algn="ctr"/>
            <a:r>
              <a:rPr lang="pl-PL" sz="2400" dirty="0">
                <a:solidFill>
                  <a:srgbClr val="FFFF00"/>
                </a:solidFill>
              </a:rPr>
              <a:t>Raport o stanie miasta Suwałk za 2019 rok</a:t>
            </a:r>
            <a:endParaRPr lang="pl-PL" sz="2400" dirty="0"/>
          </a:p>
        </p:txBody>
      </p:sp>
      <p:graphicFrame>
        <p:nvGraphicFramePr>
          <p:cNvPr id="7" name="Symbol zastępczy zawartości 6">
            <a:extLst>
              <a:ext uri="{FF2B5EF4-FFF2-40B4-BE49-F238E27FC236}">
                <a16:creationId xmlns:a16="http://schemas.microsoft.com/office/drawing/2014/main" xmlns="" id="{5207BD57-D675-DD45-A071-A04F46CC78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7449946"/>
              </p:ext>
            </p:extLst>
          </p:nvPr>
        </p:nvGraphicFramePr>
        <p:xfrm>
          <a:off x="968433" y="1376065"/>
          <a:ext cx="10131425" cy="5231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4681AAA1-55E0-2849-B0AE-AADBB8E0D6EB}"/>
              </a:ext>
            </a:extLst>
          </p:cNvPr>
          <p:cNvSpPr txBox="1"/>
          <p:nvPr/>
        </p:nvSpPr>
        <p:spPr>
          <a:xfrm>
            <a:off x="2549236" y="914400"/>
            <a:ext cx="6373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Rozwój przedsiębiorczości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3B5BBBE0-E607-0C45-8CAE-83059475C578}"/>
              </a:ext>
            </a:extLst>
          </p:cNvPr>
          <p:cNvPicPr/>
          <p:nvPr/>
        </p:nvPicPr>
        <p:blipFill rotWithShape="1">
          <a:blip r:embed="rId3"/>
          <a:srcRect t="11565" b="-6837"/>
          <a:stretch/>
        </p:blipFill>
        <p:spPr bwMode="auto">
          <a:xfrm>
            <a:off x="9300008" y="34090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2F64470F-AE79-3D49-8A38-495B6D064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35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B69A71-15B1-8846-B321-B4C3BE8BE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71452"/>
            <a:ext cx="10131425" cy="789708"/>
          </a:xfrm>
        </p:spPr>
        <p:txBody>
          <a:bodyPr>
            <a:normAutofit/>
          </a:bodyPr>
          <a:lstStyle/>
          <a:p>
            <a:pPr algn="ctr"/>
            <a:r>
              <a:rPr lang="pl-PL" sz="2400" dirty="0">
                <a:solidFill>
                  <a:srgbClr val="FFFF00"/>
                </a:solidFill>
              </a:rPr>
              <a:t>Raport o stanie miasta Suwałk za 2019 rok</a:t>
            </a:r>
            <a:endParaRPr lang="pl-PL" sz="2400" dirty="0"/>
          </a:p>
        </p:txBody>
      </p:sp>
      <p:graphicFrame>
        <p:nvGraphicFramePr>
          <p:cNvPr id="7" name="Symbol zastępczy zawartości 3">
            <a:extLst>
              <a:ext uri="{FF2B5EF4-FFF2-40B4-BE49-F238E27FC236}">
                <a16:creationId xmlns:a16="http://schemas.microsoft.com/office/drawing/2014/main" xmlns="" id="{767BA6E3-5BCA-CB4E-9277-2F0F9BC70B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6599013"/>
              </p:ext>
            </p:extLst>
          </p:nvPr>
        </p:nvGraphicFramePr>
        <p:xfrm>
          <a:off x="685801" y="1664370"/>
          <a:ext cx="11001895" cy="4933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DF050075-272C-014E-89DB-BCB1E9D5CBDF}"/>
              </a:ext>
            </a:extLst>
          </p:cNvPr>
          <p:cNvSpPr txBox="1"/>
          <p:nvPr/>
        </p:nvSpPr>
        <p:spPr>
          <a:xfrm>
            <a:off x="4056610" y="784060"/>
            <a:ext cx="39402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Rozwój przedsiębiorczości</a:t>
            </a:r>
          </a:p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F7ED98C1-D24F-8346-800C-F8053EF5E66F}"/>
              </a:ext>
            </a:extLst>
          </p:cNvPr>
          <p:cNvPicPr/>
          <p:nvPr/>
        </p:nvPicPr>
        <p:blipFill rotWithShape="1">
          <a:blip r:embed="rId3"/>
          <a:srcRect t="11565" b="-6837"/>
          <a:stretch/>
        </p:blipFill>
        <p:spPr bwMode="auto">
          <a:xfrm>
            <a:off x="9338802" y="0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CA7D1504-8976-EC49-870A-A55A4DA06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93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919724" y="975155"/>
            <a:ext cx="4414543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Rozwój gospodarczy Suwałk </a:t>
            </a:r>
            <a:endParaRPr lang="pl-P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Wykres 4"/>
          <p:cNvGraphicFramePr/>
          <p:nvPr>
            <p:extLst>
              <p:ext uri="{D42A27DB-BD31-4B8C-83A1-F6EECF244321}">
                <p14:modId xmlns:p14="http://schemas.microsoft.com/office/powerpoint/2010/main" val="1401086545"/>
              </p:ext>
            </p:extLst>
          </p:nvPr>
        </p:nvGraphicFramePr>
        <p:xfrm>
          <a:off x="0" y="1487837"/>
          <a:ext cx="12191999" cy="5370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ytuł 1">
            <a:extLst>
              <a:ext uri="{FF2B5EF4-FFF2-40B4-BE49-F238E27FC236}">
                <a16:creationId xmlns:a16="http://schemas.microsoft.com/office/drawing/2014/main" xmlns="" id="{3C936DB9-1F74-CB4B-9761-AC375D445FAE}"/>
              </a:ext>
            </a:extLst>
          </p:cNvPr>
          <p:cNvSpPr txBox="1">
            <a:spLocks/>
          </p:cNvSpPr>
          <p:nvPr/>
        </p:nvSpPr>
        <p:spPr>
          <a:xfrm>
            <a:off x="864032" y="0"/>
            <a:ext cx="10131425" cy="7897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400" dirty="0">
                <a:solidFill>
                  <a:srgbClr val="FFFF00"/>
                </a:solidFill>
              </a:rPr>
              <a:t>Raport o stanie miasta Suwałk za 2019 rok</a:t>
            </a:r>
            <a:endParaRPr lang="pl-PL" sz="24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DA1E87E8-D353-0C4C-A7C4-0509C01C37FF}"/>
              </a:ext>
            </a:extLst>
          </p:cNvPr>
          <p:cNvPicPr/>
          <p:nvPr/>
        </p:nvPicPr>
        <p:blipFill rotWithShape="1">
          <a:blip r:embed="rId3"/>
          <a:srcRect t="11565" b="-6837"/>
          <a:stretch/>
        </p:blipFill>
        <p:spPr bwMode="auto">
          <a:xfrm>
            <a:off x="9303384" y="0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208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xmlns="" id="{53B7D6EA-E512-8241-BA21-2AC21F5977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2491820"/>
              </p:ext>
            </p:extLst>
          </p:nvPr>
        </p:nvGraphicFramePr>
        <p:xfrm>
          <a:off x="342900" y="1234285"/>
          <a:ext cx="11544300" cy="5452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ytuł 1">
            <a:extLst>
              <a:ext uri="{FF2B5EF4-FFF2-40B4-BE49-F238E27FC236}">
                <a16:creationId xmlns:a16="http://schemas.microsoft.com/office/drawing/2014/main" xmlns="" id="{A2C3C81E-79CB-0C4A-87FB-76F58DDAB775}"/>
              </a:ext>
            </a:extLst>
          </p:cNvPr>
          <p:cNvSpPr txBox="1">
            <a:spLocks/>
          </p:cNvSpPr>
          <p:nvPr/>
        </p:nvSpPr>
        <p:spPr>
          <a:xfrm>
            <a:off x="864032" y="0"/>
            <a:ext cx="10131425" cy="7897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400">
                <a:solidFill>
                  <a:srgbClr val="FFFF00"/>
                </a:solidFill>
              </a:rPr>
              <a:t>Raport o stanie miasta Suwałk za 2019 rok</a:t>
            </a:r>
            <a:endParaRPr lang="pl-PL" sz="240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290C39D3-B02A-D14D-AD32-FDF88D44F3E1}"/>
              </a:ext>
            </a:extLst>
          </p:cNvPr>
          <p:cNvSpPr/>
          <p:nvPr/>
        </p:nvSpPr>
        <p:spPr>
          <a:xfrm>
            <a:off x="3907779" y="701382"/>
            <a:ext cx="4414542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Rozwój gospodarczy Suwałk </a:t>
            </a:r>
            <a:endParaRPr lang="pl-P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F13D0383-831D-D045-BCE0-1A2A18802B77}"/>
              </a:ext>
            </a:extLst>
          </p:cNvPr>
          <p:cNvPicPr/>
          <p:nvPr/>
        </p:nvPicPr>
        <p:blipFill rotWithShape="1">
          <a:blip r:embed="rId3"/>
          <a:srcRect t="11565" b="-6837"/>
          <a:stretch/>
        </p:blipFill>
        <p:spPr bwMode="auto">
          <a:xfrm>
            <a:off x="9303385" y="0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D2523F11-89C5-D64E-94AE-2D8E9594C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63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919724" y="975155"/>
            <a:ext cx="4414542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Rozwój gospodarczy Suwałk </a:t>
            </a:r>
            <a:endParaRPr lang="pl-P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Wykres 4"/>
          <p:cNvGraphicFramePr/>
          <p:nvPr>
            <p:extLst>
              <p:ext uri="{D42A27DB-BD31-4B8C-83A1-F6EECF244321}">
                <p14:modId xmlns:p14="http://schemas.microsoft.com/office/powerpoint/2010/main" val="444601966"/>
              </p:ext>
            </p:extLst>
          </p:nvPr>
        </p:nvGraphicFramePr>
        <p:xfrm>
          <a:off x="415636" y="1633990"/>
          <a:ext cx="11405062" cy="4999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ytuł 1">
            <a:extLst>
              <a:ext uri="{FF2B5EF4-FFF2-40B4-BE49-F238E27FC236}">
                <a16:creationId xmlns:a16="http://schemas.microsoft.com/office/drawing/2014/main" xmlns="" id="{B9486696-9E4D-C046-AF3D-A55A8AE85111}"/>
              </a:ext>
            </a:extLst>
          </p:cNvPr>
          <p:cNvSpPr txBox="1">
            <a:spLocks/>
          </p:cNvSpPr>
          <p:nvPr/>
        </p:nvSpPr>
        <p:spPr>
          <a:xfrm>
            <a:off x="864032" y="0"/>
            <a:ext cx="10131425" cy="7897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400">
                <a:solidFill>
                  <a:srgbClr val="FFFF00"/>
                </a:solidFill>
              </a:rPr>
              <a:t>Raport o stanie miasta Suwałk za 2019 rok</a:t>
            </a:r>
            <a:endParaRPr lang="pl-PL" sz="240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4D78F461-8BDD-C94B-BABA-F91EF73188C7}"/>
              </a:ext>
            </a:extLst>
          </p:cNvPr>
          <p:cNvPicPr/>
          <p:nvPr/>
        </p:nvPicPr>
        <p:blipFill rotWithShape="1">
          <a:blip r:embed="rId3"/>
          <a:srcRect t="11565" b="-6837"/>
          <a:stretch/>
        </p:blipFill>
        <p:spPr bwMode="auto">
          <a:xfrm>
            <a:off x="9303385" y="0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821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83BD237-7D3D-3F4D-AA5B-8C8EB009F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53219"/>
            <a:ext cx="10131425" cy="1378634"/>
          </a:xfrm>
        </p:spPr>
        <p:txBody>
          <a:bodyPr>
            <a:normAutofit/>
          </a:bodyPr>
          <a:lstStyle/>
          <a:p>
            <a:pPr algn="ctr"/>
            <a:r>
              <a:rPr lang="pl-PL" sz="2800">
                <a:solidFill>
                  <a:srgbClr val="FFFF00"/>
                </a:solidFill>
              </a:rPr>
              <a:t>Raport o stanie miasta Suwałk za 2019 rok</a:t>
            </a:r>
            <a:r>
              <a:rPr lang="pl-PL"/>
              <a:t/>
            </a:r>
            <a:br>
              <a:rPr lang="pl-PL"/>
            </a:br>
            <a:r>
              <a:rPr lang="pl-PL" sz="2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Rozwój gospodarczy Suwałk </a:t>
            </a:r>
            <a:endParaRPr lang="pl-PL"/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xmlns="" id="{7AD93A00-CF6C-6141-98D6-E8B7062567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7408226"/>
              </p:ext>
            </p:extLst>
          </p:nvPr>
        </p:nvGraphicFramePr>
        <p:xfrm>
          <a:off x="685800" y="1905852"/>
          <a:ext cx="10131424" cy="309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2489">
                  <a:extLst>
                    <a:ext uri="{9D8B030D-6E8A-4147-A177-3AD203B41FA5}">
                      <a16:colId xmlns:a16="http://schemas.microsoft.com/office/drawing/2014/main" xmlns="" val="2630895087"/>
                    </a:ext>
                  </a:extLst>
                </a:gridCol>
                <a:gridCol w="3613223">
                  <a:extLst>
                    <a:ext uri="{9D8B030D-6E8A-4147-A177-3AD203B41FA5}">
                      <a16:colId xmlns:a16="http://schemas.microsoft.com/office/drawing/2014/main" xmlns="" val="2069016074"/>
                    </a:ext>
                  </a:extLst>
                </a:gridCol>
                <a:gridCol w="2532856">
                  <a:extLst>
                    <a:ext uri="{9D8B030D-6E8A-4147-A177-3AD203B41FA5}">
                      <a16:colId xmlns:a16="http://schemas.microsoft.com/office/drawing/2014/main" xmlns="" val="461906331"/>
                    </a:ext>
                  </a:extLst>
                </a:gridCol>
                <a:gridCol w="2532856">
                  <a:extLst>
                    <a:ext uri="{9D8B030D-6E8A-4147-A177-3AD203B41FA5}">
                      <a16:colId xmlns:a16="http://schemas.microsoft.com/office/drawing/2014/main" xmlns="" val="2718593578"/>
                    </a:ext>
                  </a:extLst>
                </a:gridCol>
              </a:tblGrid>
              <a:tr h="442840">
                <a:tc rowSpan="2">
                  <a:txBody>
                    <a:bodyPr/>
                    <a:lstStyle/>
                    <a:p>
                      <a:pPr algn="ctr"/>
                      <a:r>
                        <a:rPr lang="pl-PL"/>
                        <a:t>Rok 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/>
                        <a:t>Nakłady inwestycyjne w Podstrefie Suwałki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/>
                        <a:t>Wydane zezwolenia w Podstrefie Suwałki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77156875"/>
                  </a:ext>
                </a:extLst>
              </a:tr>
              <a:tr h="442840">
                <a:tc v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/>
                        <a:t> Nakłady w roku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/>
                        <a:t>Nakłady narastająco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78507267"/>
                  </a:ext>
                </a:extLst>
              </a:tr>
              <a:tr h="442840">
                <a:tc>
                  <a:txBody>
                    <a:bodyPr/>
                    <a:lstStyle/>
                    <a:p>
                      <a:pPr algn="ctr"/>
                      <a:r>
                        <a:rPr lang="pl-PL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/>
                        <a:t>98.357.135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/>
                        <a:t>651.874.513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59377757"/>
                  </a:ext>
                </a:extLst>
              </a:tr>
              <a:tr h="442840">
                <a:tc>
                  <a:txBody>
                    <a:bodyPr/>
                    <a:lstStyle/>
                    <a:p>
                      <a:pPr algn="ctr"/>
                      <a:r>
                        <a:rPr lang="pl-PL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/>
                        <a:t>252.897.572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904.772.085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524764"/>
                  </a:ext>
                </a:extLst>
              </a:tr>
              <a:tr h="442840">
                <a:tc>
                  <a:txBody>
                    <a:bodyPr/>
                    <a:lstStyle/>
                    <a:p>
                      <a:pPr algn="ctr"/>
                      <a:r>
                        <a:rPr lang="pl-PL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/>
                        <a:t>349.081.543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1.253.853.628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08316734"/>
                  </a:ext>
                </a:extLst>
              </a:tr>
              <a:tr h="442840">
                <a:tc>
                  <a:txBody>
                    <a:bodyPr/>
                    <a:lstStyle/>
                    <a:p>
                      <a:pPr algn="ctr"/>
                      <a:r>
                        <a:rPr lang="pl-PL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215.739.917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/>
                        <a:t>1.469.593.545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32322118"/>
                  </a:ext>
                </a:extLst>
              </a:tr>
              <a:tr h="442840">
                <a:tc>
                  <a:txBody>
                    <a:bodyPr/>
                    <a:lstStyle/>
                    <a:p>
                      <a:pPr algn="ctr"/>
                      <a:r>
                        <a:rPr lang="pl-PL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/>
                        <a:t>108.864.524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/>
                        <a:t>1.578.458.069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47833094"/>
                  </a:ext>
                </a:extLst>
              </a:tr>
            </a:tbl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19423F9A-2571-724A-85D2-54946F5B9B52}"/>
              </a:ext>
            </a:extLst>
          </p:cNvPr>
          <p:cNvSpPr txBox="1"/>
          <p:nvPr/>
        </p:nvSpPr>
        <p:spPr>
          <a:xfrm>
            <a:off x="1346087" y="5245198"/>
            <a:ext cx="83520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Minimalne nakłady inwestycyjne w Podstrefie Suwałki po zmianach prawnych w 2018r.: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/>
              <a:t>Mikroprzedsiębiorca</a:t>
            </a:r>
            <a:r>
              <a:rPr lang="pl-PL" dirty="0"/>
              <a:t> – 1,6 mln zł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Mały przedsiębiorca – 4 mln zł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Średni przedsiębiorca – 16 mln zł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Duży przedsiębiorca – 80 mln zł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FDF2EA3E-789F-FF4F-B256-A6446DFFE245}"/>
              </a:ext>
            </a:extLst>
          </p:cNvPr>
          <p:cNvPicPr/>
          <p:nvPr/>
        </p:nvPicPr>
        <p:blipFill rotWithShape="1">
          <a:blip r:embed="rId2"/>
          <a:srcRect t="11565" b="-6837"/>
          <a:stretch/>
        </p:blipFill>
        <p:spPr bwMode="auto">
          <a:xfrm>
            <a:off x="9303385" y="0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3B0A63AE-1A5D-534A-A3FF-7DE2F9E6C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01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Wykres 3"/>
          <p:cNvGraphicFramePr/>
          <p:nvPr>
            <p:extLst>
              <p:ext uri="{D42A27DB-BD31-4B8C-83A1-F6EECF244321}">
                <p14:modId xmlns:p14="http://schemas.microsoft.com/office/powerpoint/2010/main" val="101554345"/>
              </p:ext>
            </p:extLst>
          </p:nvPr>
        </p:nvGraphicFramePr>
        <p:xfrm>
          <a:off x="0" y="1181101"/>
          <a:ext cx="12192000" cy="5676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ytuł 1">
            <a:extLst>
              <a:ext uri="{FF2B5EF4-FFF2-40B4-BE49-F238E27FC236}">
                <a16:creationId xmlns:a16="http://schemas.microsoft.com/office/drawing/2014/main" xmlns="" id="{8F48C051-DFDC-2847-89FC-65508498D291}"/>
              </a:ext>
            </a:extLst>
          </p:cNvPr>
          <p:cNvSpPr txBox="1">
            <a:spLocks/>
          </p:cNvSpPr>
          <p:nvPr/>
        </p:nvSpPr>
        <p:spPr>
          <a:xfrm>
            <a:off x="685801" y="124692"/>
            <a:ext cx="10131425" cy="7897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400">
                <a:solidFill>
                  <a:srgbClr val="FFFF00"/>
                </a:solidFill>
              </a:rPr>
              <a:t>Raport o stanie miasta Suwałk za 2019 rok</a:t>
            </a:r>
            <a:endParaRPr lang="pl-PL" sz="2400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1DF62E57-27F0-5E48-81A2-AD82B2CB561C}"/>
              </a:ext>
            </a:extLst>
          </p:cNvPr>
          <p:cNvSpPr/>
          <p:nvPr/>
        </p:nvSpPr>
        <p:spPr>
          <a:xfrm>
            <a:off x="3705848" y="793420"/>
            <a:ext cx="4414543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Rozwój gospodarczy Suwałk </a:t>
            </a:r>
            <a:endParaRPr lang="pl-P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CCD850E5-1B22-5B46-BF48-E061123BBCC6}"/>
              </a:ext>
            </a:extLst>
          </p:cNvPr>
          <p:cNvPicPr/>
          <p:nvPr/>
        </p:nvPicPr>
        <p:blipFill rotWithShape="1">
          <a:blip r:embed="rId3"/>
          <a:srcRect t="11565" b="-6837"/>
          <a:stretch/>
        </p:blipFill>
        <p:spPr bwMode="auto">
          <a:xfrm>
            <a:off x="9303385" y="0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3988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B69A71-15B1-8846-B321-B4C3BE8BE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24692"/>
            <a:ext cx="10131425" cy="789708"/>
          </a:xfrm>
        </p:spPr>
        <p:txBody>
          <a:bodyPr>
            <a:normAutofit/>
          </a:bodyPr>
          <a:lstStyle/>
          <a:p>
            <a:pPr algn="ctr"/>
            <a:r>
              <a:rPr lang="pl-PL" sz="2400" dirty="0">
                <a:solidFill>
                  <a:srgbClr val="FFFF00"/>
                </a:solidFill>
              </a:rPr>
              <a:t>Raport o stanie miasta Suwałk za 2019 rok</a:t>
            </a:r>
            <a:endParaRPr lang="pl-PL" sz="2400" dirty="0"/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xmlns="" id="{6E0BDC83-54E8-1C43-8D3B-BF3E89AFE8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4270732"/>
              </p:ext>
            </p:extLst>
          </p:nvPr>
        </p:nvGraphicFramePr>
        <p:xfrm>
          <a:off x="342900" y="1588956"/>
          <a:ext cx="11239500" cy="4945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09ADBF6B-9C6E-8D4D-A67A-DF5745B70993}"/>
              </a:ext>
            </a:extLst>
          </p:cNvPr>
          <p:cNvSpPr txBox="1"/>
          <p:nvPr/>
        </p:nvSpPr>
        <p:spPr>
          <a:xfrm>
            <a:off x="119006" y="1059872"/>
            <a:ext cx="98441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Liczba wydanych pozwoleń na budowę i decyzji  o warunkach zabudowy </a:t>
            </a:r>
          </a:p>
          <a:p>
            <a:pPr algn="ctr"/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7DFEB260-3247-6B4E-83B4-6076B412589E}"/>
              </a:ext>
            </a:extLst>
          </p:cNvPr>
          <p:cNvPicPr/>
          <p:nvPr/>
        </p:nvPicPr>
        <p:blipFill rotWithShape="1">
          <a:blip r:embed="rId3"/>
          <a:srcRect t="11565" b="-6837"/>
          <a:stretch/>
        </p:blipFill>
        <p:spPr bwMode="auto">
          <a:xfrm>
            <a:off x="9372918" y="-59430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B32C4412-9436-2946-BA64-42D7C07A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36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B69A71-15B1-8846-B321-B4C3BE8BE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24692"/>
            <a:ext cx="10131425" cy="789708"/>
          </a:xfrm>
        </p:spPr>
        <p:txBody>
          <a:bodyPr>
            <a:normAutofit/>
          </a:bodyPr>
          <a:lstStyle/>
          <a:p>
            <a:pPr algn="ctr"/>
            <a:r>
              <a:rPr lang="pl-PL" sz="2400" dirty="0">
                <a:solidFill>
                  <a:srgbClr val="FFFF00"/>
                </a:solidFill>
              </a:rPr>
              <a:t>Raport o stanie miasta Suwałk za 2019 rok</a:t>
            </a:r>
            <a:endParaRPr lang="pl-PL" sz="2400" dirty="0"/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xmlns="" id="{7118D16E-5031-1846-BF6C-339AB3A12E04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04800" y="914400"/>
          <a:ext cx="10725150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FC6F0005-35BD-7349-BC21-0D814FFF9835}"/>
              </a:ext>
            </a:extLst>
          </p:cNvPr>
          <p:cNvPicPr/>
          <p:nvPr/>
        </p:nvPicPr>
        <p:blipFill rotWithShape="1">
          <a:blip r:embed="rId3"/>
          <a:srcRect t="11565" b="-6837"/>
          <a:stretch/>
        </p:blipFill>
        <p:spPr bwMode="auto">
          <a:xfrm>
            <a:off x="9303385" y="0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F58D1BD5-6448-9042-AB29-D053B766D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70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xmlns="" id="{AAC2A677-F5B1-8A4A-93A2-2994418E5E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7948934"/>
              </p:ext>
            </p:extLst>
          </p:nvPr>
        </p:nvGraphicFramePr>
        <p:xfrm>
          <a:off x="474975" y="0"/>
          <a:ext cx="11259825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4E2AC399-250F-194F-9D73-FC87A358586E}"/>
              </a:ext>
            </a:extLst>
          </p:cNvPr>
          <p:cNvPicPr/>
          <p:nvPr/>
        </p:nvPicPr>
        <p:blipFill rotWithShape="1">
          <a:blip r:embed="rId3"/>
          <a:srcRect t="11565" b="-6837"/>
          <a:stretch/>
        </p:blipFill>
        <p:spPr bwMode="auto">
          <a:xfrm>
            <a:off x="9303385" y="0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F66E1476-0CBF-614B-987F-89D1A798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49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58F1610-3609-684B-94EC-A7D817453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429789"/>
            <a:ext cx="10619508" cy="49543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000" dirty="0">
                <a:solidFill>
                  <a:srgbClr val="FFC000"/>
                </a:solidFill>
              </a:rPr>
              <a:t>Najważniejsze wydarzenia i działania:</a:t>
            </a:r>
          </a:p>
          <a:p>
            <a:r>
              <a:rPr lang="pl-PL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Rekordowe w historii suwalskiego samorządu inwestycje – 153 mln zł</a:t>
            </a:r>
          </a:p>
          <a:p>
            <a:r>
              <a:rPr lang="pl-PL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Przekazanie do użytkowania obwodnicy Suwałk</a:t>
            </a:r>
          </a:p>
          <a:p>
            <a:r>
              <a:rPr lang="pl-PL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Obchody 100-lecia odzyskania niepodległości</a:t>
            </a:r>
          </a:p>
          <a:p>
            <a:r>
              <a:rPr lang="pl-PL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Zakończenie budowy infrastruktury  lotniska  w Suwałkach</a:t>
            </a:r>
          </a:p>
          <a:p>
            <a:r>
              <a:rPr lang="pl-PL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Rekordowa w historii  ostatnich 30 lat liczba mieszkań na które wydano pozwolenia na budowę – 2.115</a:t>
            </a:r>
          </a:p>
          <a:p>
            <a:r>
              <a:rPr lang="pl-PL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Najwyższa od 10 lat liczba wydanych pozwoleń na budowę - 530</a:t>
            </a:r>
          </a:p>
          <a:p>
            <a:r>
              <a:rPr lang="pl-PL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Przekazanie do użytkowania pierwszej w regionie hali sportowo-widowiskowej – Arena Suwałki</a:t>
            </a:r>
          </a:p>
          <a:p>
            <a:r>
              <a:rPr lang="pl-PL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Awans  męskiej drużyny siatkarskiej do najwyższej klasy rozgrywkowej  Plus Ligi</a:t>
            </a:r>
          </a:p>
          <a:p>
            <a:r>
              <a:rPr lang="pl-PL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Uruchomienie programów społecznych: „Bon żłobkowy”  i „Złota rączka”</a:t>
            </a:r>
          </a:p>
          <a:p>
            <a:r>
              <a:rPr lang="pl-PL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Zakończenie inwestycji dot. utworzenie trzeciego miejskiego żłobka  przy ul. Kościuszki 6 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B2746658-B612-4B41-B90B-D7C09C67A589}"/>
              </a:ext>
            </a:extLst>
          </p:cNvPr>
          <p:cNvSpPr/>
          <p:nvPr/>
        </p:nvSpPr>
        <p:spPr>
          <a:xfrm>
            <a:off x="515390" y="691402"/>
            <a:ext cx="111224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 Rounded MT Bold" panose="020F0704030504030204" pitchFamily="34" charset="0"/>
                <a:cs typeface="Arial Narrow" panose="020B0604020202020204" pitchFamily="34" charset="0"/>
              </a:rPr>
              <a:t>Prezentacja raportu  o stanie miasta Suwałk za 2019 rok</a:t>
            </a:r>
            <a:endParaRPr lang="pl-PL" sz="28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BE7F9810-1573-DB4A-A68E-6726B9113592}"/>
              </a:ext>
            </a:extLst>
          </p:cNvPr>
          <p:cNvPicPr/>
          <p:nvPr/>
        </p:nvPicPr>
        <p:blipFill rotWithShape="1">
          <a:blip r:embed="rId2"/>
          <a:srcRect t="11565" b="-6837"/>
          <a:stretch/>
        </p:blipFill>
        <p:spPr bwMode="auto">
          <a:xfrm>
            <a:off x="9011347" y="1429789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1C3B38CC-7F44-A242-8A49-508BCBAE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92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59AF267-E8CB-7043-98E0-DE2C1CA0B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67640"/>
            <a:ext cx="10131425" cy="670561"/>
          </a:xfrm>
        </p:spPr>
        <p:txBody>
          <a:bodyPr>
            <a:normAutofit/>
          </a:bodyPr>
          <a:lstStyle/>
          <a:p>
            <a:pPr algn="ctr"/>
            <a:r>
              <a:rPr lang="pl-PL" sz="2400" dirty="0">
                <a:solidFill>
                  <a:srgbClr val="FFFF00"/>
                </a:solidFill>
              </a:rPr>
              <a:t>Raport o stanie miasta Suwałk za 2019 rok</a:t>
            </a:r>
            <a:endParaRPr lang="pl-PL" sz="2400" dirty="0"/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xmlns="" id="{ADCC2785-EE19-8648-8A3A-8F67BB46FE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2701688"/>
              </p:ext>
            </p:extLst>
          </p:nvPr>
        </p:nvGraphicFramePr>
        <p:xfrm>
          <a:off x="190500" y="838201"/>
          <a:ext cx="11864340" cy="5753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3D214335-5567-3740-9654-CA091E44118E}"/>
              </a:ext>
            </a:extLst>
          </p:cNvPr>
          <p:cNvPicPr/>
          <p:nvPr/>
        </p:nvPicPr>
        <p:blipFill rotWithShape="1">
          <a:blip r:embed="rId3"/>
          <a:srcRect t="11565" b="-6837"/>
          <a:stretch/>
        </p:blipFill>
        <p:spPr bwMode="auto">
          <a:xfrm>
            <a:off x="9303385" y="13742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0992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59AF267-E8CB-7043-98E0-DE2C1CA0B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67640"/>
            <a:ext cx="10131425" cy="670561"/>
          </a:xfrm>
        </p:spPr>
        <p:txBody>
          <a:bodyPr>
            <a:normAutofit/>
          </a:bodyPr>
          <a:lstStyle/>
          <a:p>
            <a:pPr algn="ctr"/>
            <a:r>
              <a:rPr lang="pl-PL" sz="2400" dirty="0">
                <a:solidFill>
                  <a:srgbClr val="FFFF00"/>
                </a:solidFill>
              </a:rPr>
              <a:t>Raport o stanie miasta Suwałk za 2019 rok</a:t>
            </a:r>
            <a:endParaRPr lang="pl-PL" sz="2400" dirty="0"/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xmlns="" id="{ADCC2785-EE19-8648-8A3A-8F67BB46FE4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85800" y="838201"/>
          <a:ext cx="11369040" cy="6019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xmlns="" id="{A2CC42A6-F49F-C949-8A85-BF90C9F3114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66007" y="1280160"/>
          <a:ext cx="11788833" cy="5577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B1188CBC-A3E4-6C41-AA95-A312ADDF9351}"/>
              </a:ext>
            </a:extLst>
          </p:cNvPr>
          <p:cNvPicPr/>
          <p:nvPr/>
        </p:nvPicPr>
        <p:blipFill rotWithShape="1">
          <a:blip r:embed="rId4"/>
          <a:srcRect t="11565" b="-6837"/>
          <a:stretch/>
        </p:blipFill>
        <p:spPr bwMode="auto">
          <a:xfrm>
            <a:off x="9303385" y="0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D8D755DE-AC11-AA48-93F2-E6C627E0B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71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77E0DDA-8DE2-4A4B-9432-B564CF2A7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665018"/>
          </a:xfrm>
        </p:spPr>
        <p:txBody>
          <a:bodyPr>
            <a:normAutofit/>
          </a:bodyPr>
          <a:lstStyle/>
          <a:p>
            <a:pPr algn="ctr"/>
            <a:r>
              <a:rPr lang="pl-PL" sz="2400" dirty="0">
                <a:solidFill>
                  <a:srgbClr val="FFFF00"/>
                </a:solidFill>
              </a:rPr>
              <a:t>Raport o stanie miasta Suwałk za 2019 rok</a:t>
            </a:r>
            <a:endParaRPr lang="pl-PL" sz="2400" dirty="0"/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xmlns="" id="{473D632E-EC48-9042-9624-67A53E49AC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9156382"/>
              </p:ext>
            </p:extLst>
          </p:nvPr>
        </p:nvGraphicFramePr>
        <p:xfrm>
          <a:off x="0" y="1518834"/>
          <a:ext cx="11790218" cy="5131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4EE1B9E1-604F-D549-9F91-6A8589EC7125}"/>
              </a:ext>
            </a:extLst>
          </p:cNvPr>
          <p:cNvPicPr/>
          <p:nvPr/>
        </p:nvPicPr>
        <p:blipFill rotWithShape="1">
          <a:blip r:embed="rId3"/>
          <a:srcRect t="11565" b="-6837"/>
          <a:stretch/>
        </p:blipFill>
        <p:spPr bwMode="auto">
          <a:xfrm>
            <a:off x="9303385" y="61800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0D393F32-27E3-1247-90F0-ADDE96E75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12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7D833C1-2586-2C47-B313-50187353E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537556"/>
          </a:xfrm>
        </p:spPr>
        <p:txBody>
          <a:bodyPr>
            <a:normAutofit/>
          </a:bodyPr>
          <a:lstStyle/>
          <a:p>
            <a:pPr algn="ctr"/>
            <a:r>
              <a:rPr lang="pl-PL" sz="2800" dirty="0">
                <a:solidFill>
                  <a:srgbClr val="FFFF00"/>
                </a:solidFill>
              </a:rPr>
              <a:t>Raport o stanie miasta Suwałk za 2019 rok</a:t>
            </a:r>
            <a:endParaRPr lang="pl-PL" sz="28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B5FDB15-C7FF-DF45-8442-F3A4247A7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49" y="1960113"/>
            <a:ext cx="10398183" cy="3850137"/>
          </a:xfrm>
        </p:spPr>
        <p:txBody>
          <a:bodyPr>
            <a:normAutofit/>
          </a:bodyPr>
          <a:lstStyle/>
          <a:p>
            <a:r>
              <a:rPr lang="pl-PL" sz="2400" dirty="0"/>
              <a:t> Budynek wraz z wyposażeniem do   kształcenia zawodowego w ZST – 4,9 mln zł</a:t>
            </a:r>
          </a:p>
          <a:p>
            <a:r>
              <a:rPr lang="pl-PL" sz="2400" dirty="0"/>
              <a:t>Budynek wraz z wyposażeniem do   kształcenia zawodowego  w Zespole Szkół Nr 6 – 2,3 mln zł</a:t>
            </a:r>
          </a:p>
          <a:p>
            <a:r>
              <a:rPr lang="pl-PL" sz="2400" dirty="0"/>
              <a:t>Rozbudowa  Szkoły Podstawowej Nr 4 – 2,5 mln zł</a:t>
            </a:r>
          </a:p>
          <a:p>
            <a:r>
              <a:rPr lang="pl-PL" sz="2400" dirty="0"/>
              <a:t>Kompleks sportowy w ZST – 4,1 mln zł</a:t>
            </a:r>
          </a:p>
          <a:p>
            <a:r>
              <a:rPr lang="pl-PL" sz="2400" dirty="0"/>
              <a:t>Adaptacja budynku ul. Kościuszki 6 pod potrzeby żłobka miejskiego – 8,4 mln zł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C7F63FD3-F4EB-0247-B4C4-62FF40001138}"/>
              </a:ext>
            </a:extLst>
          </p:cNvPr>
          <p:cNvSpPr txBox="1"/>
          <p:nvPr/>
        </p:nvSpPr>
        <p:spPr>
          <a:xfrm>
            <a:off x="3235730" y="1322802"/>
            <a:ext cx="546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Główne  inwestycje oświatowe w 2019r</a:t>
            </a:r>
            <a:r>
              <a:rPr lang="pl-PL" sz="2400" dirty="0"/>
              <a:t>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F2A52D3F-BD68-AC49-B0C7-097D21FD4CFA}"/>
              </a:ext>
            </a:extLst>
          </p:cNvPr>
          <p:cNvPicPr/>
          <p:nvPr/>
        </p:nvPicPr>
        <p:blipFill rotWithShape="1">
          <a:blip r:embed="rId2"/>
          <a:srcRect t="11565" b="-6837"/>
          <a:stretch/>
        </p:blipFill>
        <p:spPr bwMode="auto">
          <a:xfrm>
            <a:off x="9303385" y="23847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696D26F1-64E0-F44E-855E-909433961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76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7D833C1-2586-2C47-B313-50187353E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5" cy="537556"/>
          </a:xfrm>
        </p:spPr>
        <p:txBody>
          <a:bodyPr>
            <a:normAutofit/>
          </a:bodyPr>
          <a:lstStyle/>
          <a:p>
            <a:pPr algn="ctr"/>
            <a:r>
              <a:rPr lang="pl-PL" sz="2800" dirty="0">
                <a:solidFill>
                  <a:srgbClr val="FFFF00"/>
                </a:solidFill>
              </a:rPr>
              <a:t>Raport o stanie miasta Suwałk za 2019 rok</a:t>
            </a:r>
            <a:endParaRPr lang="pl-PL" sz="28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B5FDB15-C7FF-DF45-8442-F3A4247A7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203781"/>
            <a:ext cx="10569632" cy="3850137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pl-PL" sz="2400" dirty="0"/>
              <a:t>W 2019 roku doszło do ogólnopolskiego protestu-strajku nauczycieli. Również i w większości suwalskich szkół strajk taki miał miejsce.</a:t>
            </a:r>
          </a:p>
          <a:p>
            <a:r>
              <a:rPr lang="pl-PL" sz="2400" dirty="0"/>
              <a:t>Zakończenie w roku szkolnym 2018/2019 pracy gimnazjów. </a:t>
            </a:r>
          </a:p>
          <a:p>
            <a:pPr algn="just"/>
            <a:r>
              <a:rPr lang="pl-PL" sz="2400" dirty="0"/>
              <a:t>W szkołach średnich pojawiły się dwa roczniki uczniów (absolwenci 8. klasowej szkoły podstawowej i absolwenci ostatniego rocznika gimnazjów). Efektem tego było zwiększenie liczby uczniów suwalskich szkół o 325 w stosunku do poprzedniego roku szkolnego.</a:t>
            </a:r>
          </a:p>
          <a:p>
            <a:pPr algn="just"/>
            <a:r>
              <a:rPr lang="pl-PL" sz="2400" dirty="0"/>
              <a:t>Wyniki egzaminów zewnętrznych przeprowadzonych w 2019 roku  pokazały, iż  nie  udało się ich poprawić. Powołano zespół, który przygotował w tym zakresie rekomendacje .</a:t>
            </a:r>
          </a:p>
          <a:p>
            <a:r>
              <a:rPr lang="pl-PL" sz="2400" dirty="0"/>
              <a:t>100-lecie Szkoły Podstawowej nr 2 im. Aleksandry Piłsudskiej w Suwałkach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C7F63FD3-F4EB-0247-B4C4-62FF40001138}"/>
              </a:ext>
            </a:extLst>
          </p:cNvPr>
          <p:cNvSpPr txBox="1"/>
          <p:nvPr/>
        </p:nvSpPr>
        <p:spPr>
          <a:xfrm>
            <a:off x="3235730" y="1322802"/>
            <a:ext cx="546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Wydarzenia oświatowe 2019 roku</a:t>
            </a:r>
            <a:endParaRPr lang="pl-PL" sz="24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1FD83ED-3457-0245-96F9-B66502DA4F5C}"/>
              </a:ext>
            </a:extLst>
          </p:cNvPr>
          <p:cNvPicPr/>
          <p:nvPr/>
        </p:nvPicPr>
        <p:blipFill rotWithShape="1">
          <a:blip r:embed="rId2"/>
          <a:srcRect t="11565" b="-6837"/>
          <a:stretch/>
        </p:blipFill>
        <p:spPr bwMode="auto">
          <a:xfrm>
            <a:off x="9303385" y="-1931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4801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5334474" y="975155"/>
            <a:ext cx="1585050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pl-PL" sz="3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Kultura</a:t>
            </a:r>
            <a:endParaRPr lang="pl-PL" sz="360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Wykres 3"/>
          <p:cNvGraphicFramePr/>
          <p:nvPr>
            <p:extLst/>
          </p:nvPr>
        </p:nvGraphicFramePr>
        <p:xfrm>
          <a:off x="448574" y="1633991"/>
          <a:ext cx="11352362" cy="4749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5D463503-A12B-B947-B3A7-6792B92DE2E8}"/>
              </a:ext>
            </a:extLst>
          </p:cNvPr>
          <p:cNvSpPr txBox="1"/>
          <p:nvPr/>
        </p:nvSpPr>
        <p:spPr>
          <a:xfrm>
            <a:off x="2311880" y="448574"/>
            <a:ext cx="6935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rgbClr val="FFC000"/>
                </a:solidFill>
              </a:rPr>
              <a:t>RAPORT O STANIE MIASTA SUWAŁK ZA 2019 ROK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81634BC0-A377-2A41-9788-7AE88A4899E9}"/>
              </a:ext>
            </a:extLst>
          </p:cNvPr>
          <p:cNvPicPr/>
          <p:nvPr/>
        </p:nvPicPr>
        <p:blipFill rotWithShape="1">
          <a:blip r:embed="rId3"/>
          <a:srcRect t="11565" b="-6837"/>
          <a:stretch/>
        </p:blipFill>
        <p:spPr bwMode="auto">
          <a:xfrm>
            <a:off x="9303385" y="0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2636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5334474" y="842702"/>
            <a:ext cx="1585050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pl-PL" sz="3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Kultura</a:t>
            </a:r>
            <a:endParaRPr lang="pl-PL" sz="360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5D463503-A12B-B947-B3A7-6792B92DE2E8}"/>
              </a:ext>
            </a:extLst>
          </p:cNvPr>
          <p:cNvSpPr txBox="1"/>
          <p:nvPr/>
        </p:nvSpPr>
        <p:spPr>
          <a:xfrm>
            <a:off x="2311880" y="448574"/>
            <a:ext cx="6935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rgbClr val="FFC000"/>
                </a:solidFill>
              </a:rPr>
              <a:t>RAPORT O STANIE MIASTA SUWAŁK ZA 2019 ROK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A5CFC97A-56DC-CC41-90A1-9250C2855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020" y="3657552"/>
            <a:ext cx="4855240" cy="306680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F159542A-FE42-2840-BB49-FD16563C1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743" y="4381500"/>
            <a:ext cx="4204807" cy="2342857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37CAF4D9-E613-2D46-8426-B696E979C731}"/>
              </a:ext>
            </a:extLst>
          </p:cNvPr>
          <p:cNvSpPr txBox="1"/>
          <p:nvPr/>
        </p:nvSpPr>
        <p:spPr>
          <a:xfrm>
            <a:off x="218955" y="1434000"/>
            <a:ext cx="902856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>
                <a:solidFill>
                  <a:srgbClr val="FFC000"/>
                </a:solidFill>
              </a:rPr>
              <a:t>Główne wydarzenia kulturalno-historyczne w 2019r.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XII Suwałki Blues </a:t>
            </a:r>
            <a:r>
              <a:rPr lang="pl-PL" sz="2400" dirty="0" err="1"/>
              <a:t>Festival</a:t>
            </a:r>
            <a:endParaRPr lang="pl-P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XV Jaćwieski Festyn Archeologiczny „Szwajcaria 2019” – reaktywacja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Międzynarodowy Festiwal Teatrów Dzieci i Młodzieży „</a:t>
            </a:r>
            <a:r>
              <a:rPr lang="pl-PL" sz="2400" dirty="0" err="1"/>
              <a:t>Wigraszek</a:t>
            </a:r>
            <a:r>
              <a:rPr lang="pl-PL" sz="2400" dirty="0"/>
              <a:t>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XII Międzynarodowy Festiwal Piosenki i Tańca „Muszelki Wigier”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Ogólnopolskie Spotkania z Monodramem „O Złotą Podkowę Pegaza”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XIX Piknik Kawaleryjski – Dni Kawaleryjskie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Suwalskie limeryki latem. Edycja XIII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100-lecie odzyskania  przez Suwałki niepodległości</a:t>
            </a:r>
          </a:p>
          <a:p>
            <a:endParaRPr lang="pl-PL" sz="240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D5216351-72C3-3B4B-86A9-D608AF7090EA}"/>
              </a:ext>
            </a:extLst>
          </p:cNvPr>
          <p:cNvPicPr/>
          <p:nvPr/>
        </p:nvPicPr>
        <p:blipFill rotWithShape="1">
          <a:blip r:embed="rId4"/>
          <a:srcRect t="11565" b="-6837"/>
          <a:stretch/>
        </p:blipFill>
        <p:spPr bwMode="auto">
          <a:xfrm>
            <a:off x="9303385" y="-24869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8114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5334474" y="975155"/>
            <a:ext cx="1585050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pl-PL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Kultura</a:t>
            </a:r>
            <a:endParaRPr lang="pl-PL" sz="3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Wykres 3"/>
          <p:cNvGraphicFramePr/>
          <p:nvPr>
            <p:extLst>
              <p:ext uri="{D42A27DB-BD31-4B8C-83A1-F6EECF244321}">
                <p14:modId xmlns:p14="http://schemas.microsoft.com/office/powerpoint/2010/main" val="319150825"/>
              </p:ext>
            </p:extLst>
          </p:nvPr>
        </p:nvGraphicFramePr>
        <p:xfrm>
          <a:off x="465826" y="1633990"/>
          <a:ext cx="11179834" cy="4559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EC209251-497D-3441-AF27-0B14BBBC855D}"/>
              </a:ext>
            </a:extLst>
          </p:cNvPr>
          <p:cNvSpPr/>
          <p:nvPr/>
        </p:nvSpPr>
        <p:spPr>
          <a:xfrm>
            <a:off x="3019245" y="301628"/>
            <a:ext cx="70296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rgbClr val="FFFF00"/>
                </a:solidFill>
              </a:rPr>
              <a:t>RAPORT O STANIE MIASTA SUWAŁK ZA 2019 ROK </a:t>
            </a:r>
            <a:endParaRPr lang="pl-PL" sz="24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5A841212-05CE-B94E-A458-AF25E3E7B3F8}"/>
              </a:ext>
            </a:extLst>
          </p:cNvPr>
          <p:cNvPicPr/>
          <p:nvPr/>
        </p:nvPicPr>
        <p:blipFill rotWithShape="1">
          <a:blip r:embed="rId3"/>
          <a:srcRect t="11565" b="-6837"/>
          <a:stretch/>
        </p:blipFill>
        <p:spPr bwMode="auto">
          <a:xfrm>
            <a:off x="9303385" y="0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2886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5334474" y="975155"/>
            <a:ext cx="1585050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pl-PL" sz="3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Kultura</a:t>
            </a:r>
            <a:endParaRPr lang="pl-PL" sz="360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Wykres 4"/>
          <p:cNvGraphicFramePr/>
          <p:nvPr>
            <p:extLst>
              <p:ext uri="{D42A27DB-BD31-4B8C-83A1-F6EECF244321}">
                <p14:modId xmlns:p14="http://schemas.microsoft.com/office/powerpoint/2010/main" val="608727882"/>
              </p:ext>
            </p:extLst>
          </p:nvPr>
        </p:nvGraphicFramePr>
        <p:xfrm>
          <a:off x="586596" y="1487837"/>
          <a:ext cx="10783019" cy="5016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812EB865-8935-C74B-A657-3EE78A6FEDD4}"/>
              </a:ext>
            </a:extLst>
          </p:cNvPr>
          <p:cNvSpPr txBox="1"/>
          <p:nvPr/>
        </p:nvSpPr>
        <p:spPr>
          <a:xfrm>
            <a:off x="2656936" y="513490"/>
            <a:ext cx="6262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>
                <a:solidFill>
                  <a:srgbClr val="FFFF00"/>
                </a:solidFill>
              </a:rPr>
              <a:t>RAPORT O STANIE MIASTA SUWAŁK ZA 2019 ROK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E9FF2B58-2C1E-A741-A291-1DECDAADB76C}"/>
              </a:ext>
            </a:extLst>
          </p:cNvPr>
          <p:cNvPicPr/>
          <p:nvPr/>
        </p:nvPicPr>
        <p:blipFill rotWithShape="1">
          <a:blip r:embed="rId3"/>
          <a:srcRect t="11565" b="-6837"/>
          <a:stretch/>
        </p:blipFill>
        <p:spPr bwMode="auto">
          <a:xfrm>
            <a:off x="9303385" y="0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6579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B69A71-15B1-8846-B321-B4C3BE8BE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24692"/>
            <a:ext cx="10131425" cy="789708"/>
          </a:xfrm>
        </p:spPr>
        <p:txBody>
          <a:bodyPr>
            <a:normAutofit/>
          </a:bodyPr>
          <a:lstStyle/>
          <a:p>
            <a:pPr algn="ctr"/>
            <a:r>
              <a:rPr lang="pl-PL" sz="2400" dirty="0">
                <a:solidFill>
                  <a:srgbClr val="FFFF00"/>
                </a:solidFill>
              </a:rPr>
              <a:t>Raport o stanie miasta Suwałk za 2019 rok</a:t>
            </a:r>
            <a:endParaRPr lang="pl-PL" sz="2400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2B342342-2C20-2D4F-A16D-2A1ACCB97FDF}"/>
              </a:ext>
            </a:extLst>
          </p:cNvPr>
          <p:cNvSpPr txBox="1"/>
          <p:nvPr/>
        </p:nvSpPr>
        <p:spPr>
          <a:xfrm>
            <a:off x="4192438" y="891525"/>
            <a:ext cx="394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Kultura fizyczna i sport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xmlns="" id="{FEEE6536-B393-B946-8DE5-D7DD93360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20023"/>
            <a:ext cx="10873595" cy="505715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sz="2800" dirty="0">
                <a:solidFill>
                  <a:srgbClr val="FFFF00"/>
                </a:solidFill>
              </a:rPr>
              <a:t>Najważniejsze wydarzenia - sukcesy sportowe w 2019r. :</a:t>
            </a:r>
          </a:p>
          <a:p>
            <a:r>
              <a:rPr lang="pl-PL" sz="2600" dirty="0"/>
              <a:t>Awans MKS </a:t>
            </a:r>
            <a:r>
              <a:rPr lang="pl-PL" sz="2600" dirty="0" err="1"/>
              <a:t>Ślepsk</a:t>
            </a:r>
            <a:r>
              <a:rPr lang="pl-PL" sz="2600" dirty="0"/>
              <a:t> Suwałki do Plus Ligi</a:t>
            </a:r>
          </a:p>
          <a:p>
            <a:r>
              <a:rPr lang="pl-PL" sz="2600" dirty="0"/>
              <a:t>Drugie miejsce SKB </a:t>
            </a:r>
            <a:r>
              <a:rPr lang="pl-PL" sz="2600" dirty="0" err="1"/>
              <a:t>Litpol</a:t>
            </a:r>
            <a:r>
              <a:rPr lang="pl-PL" sz="2600" dirty="0"/>
              <a:t> </a:t>
            </a:r>
            <a:r>
              <a:rPr lang="pl-PL" sz="2600" dirty="0" err="1"/>
              <a:t>Malow</a:t>
            </a:r>
            <a:r>
              <a:rPr lang="pl-PL" sz="2600" dirty="0"/>
              <a:t> w drużynowych mistrzostwach Polski w badmintonie </a:t>
            </a:r>
          </a:p>
          <a:p>
            <a:r>
              <a:rPr lang="pl-PL" sz="2600" dirty="0"/>
              <a:t>Trzecie miejsce Suwałk w klasyfikacji generalnej  województwa podlaskiego w sporcie dzieci  i młodzieży</a:t>
            </a:r>
          </a:p>
          <a:p>
            <a:r>
              <a:rPr lang="pl-PL" sz="2600" dirty="0"/>
              <a:t>Pierwsze miejsce  Szkoły Podstawowej nr 11 w  rywalizacji sportowej w województwie</a:t>
            </a:r>
          </a:p>
          <a:p>
            <a:r>
              <a:rPr lang="pl-PL" sz="2600" dirty="0"/>
              <a:t>Maria </a:t>
            </a:r>
            <a:r>
              <a:rPr lang="pl-PL" sz="2600" dirty="0" err="1"/>
              <a:t>Andrejczyk</a:t>
            </a:r>
            <a:r>
              <a:rPr lang="pl-PL" sz="2600" dirty="0"/>
              <a:t> mistrzynią Polski w rzucie oszczepem</a:t>
            </a:r>
          </a:p>
          <a:p>
            <a:r>
              <a:rPr lang="pl-PL" sz="2600" dirty="0"/>
              <a:t>Sukcesy LUKS „Hańcza”  (złoty medal w rzucie oszczepem i w skoku wzwyż  na Mistrzostwach Polski U-16)</a:t>
            </a:r>
          </a:p>
          <a:p>
            <a:r>
              <a:rPr lang="pl-PL" sz="2600" dirty="0"/>
              <a:t>Miejskie Święto Biegania </a:t>
            </a:r>
            <a:r>
              <a:rPr lang="pl-PL" sz="2600" dirty="0" err="1"/>
              <a:t>Reso</a:t>
            </a:r>
            <a:r>
              <a:rPr lang="pl-PL" sz="2600" dirty="0"/>
              <a:t> Suwałki 10,5</a:t>
            </a:r>
          </a:p>
          <a:p>
            <a:r>
              <a:rPr lang="pl-PL" sz="2600" dirty="0" err="1"/>
              <a:t>Moto</a:t>
            </a:r>
            <a:r>
              <a:rPr lang="pl-PL" sz="2600" dirty="0"/>
              <a:t> Show Suwałki – współorganizator </a:t>
            </a:r>
            <a:r>
              <a:rPr lang="pl-PL" sz="2600" dirty="0" err="1"/>
              <a:t>OSiR</a:t>
            </a:r>
            <a:r>
              <a:rPr lang="pl-PL" sz="2600" dirty="0"/>
              <a:t> 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dirty="0"/>
              <a:t> 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43408643-AA10-F548-B75A-458DA054F1F2}"/>
              </a:ext>
            </a:extLst>
          </p:cNvPr>
          <p:cNvPicPr/>
          <p:nvPr/>
        </p:nvPicPr>
        <p:blipFill rotWithShape="1">
          <a:blip r:embed="rId2"/>
          <a:srcRect t="11565" b="-6837"/>
          <a:stretch/>
        </p:blipFill>
        <p:spPr bwMode="auto">
          <a:xfrm>
            <a:off x="9303385" y="0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9E383499-711F-7B43-B488-F9FF59017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31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226CB20-EDA2-3045-B704-16487F373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52401"/>
            <a:ext cx="11140439" cy="411479"/>
          </a:xfrm>
        </p:spPr>
        <p:txBody>
          <a:bodyPr>
            <a:noAutofit/>
          </a:bodyPr>
          <a:lstStyle/>
          <a:p>
            <a:pPr algn="ctr"/>
            <a:r>
              <a:rPr lang="pl-PL" sz="2400" dirty="0">
                <a:solidFill>
                  <a:srgbClr val="FFFF00"/>
                </a:solidFill>
              </a:rPr>
              <a:t>Raport o stanie miasta Suwałk za 2019 rok</a:t>
            </a:r>
            <a:endParaRPr lang="pl-PL" sz="2400" dirty="0"/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xmlns="" id="{F797C1D2-494D-2B45-BEB8-F391A5733A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2369760"/>
              </p:ext>
            </p:extLst>
          </p:nvPr>
        </p:nvGraphicFramePr>
        <p:xfrm>
          <a:off x="320040" y="152401"/>
          <a:ext cx="11506199" cy="6400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9651E893-CF26-A74A-B218-FE87EB998F6D}"/>
              </a:ext>
            </a:extLst>
          </p:cNvPr>
          <p:cNvPicPr/>
          <p:nvPr/>
        </p:nvPicPr>
        <p:blipFill rotWithShape="1">
          <a:blip r:embed="rId3"/>
          <a:srcRect t="11565" b="-6837"/>
          <a:stretch/>
        </p:blipFill>
        <p:spPr bwMode="auto">
          <a:xfrm>
            <a:off x="9303385" y="0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30F86829-236C-FA48-879D-157CCC88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9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347350" y="975155"/>
            <a:ext cx="3559308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Kultura fizyczna i sport</a:t>
            </a:r>
            <a:endParaRPr lang="pl-PL" sz="280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Wykres 4"/>
          <p:cNvGraphicFramePr/>
          <p:nvPr>
            <p:extLst>
              <p:ext uri="{D42A27DB-BD31-4B8C-83A1-F6EECF244321}">
                <p14:modId xmlns:p14="http://schemas.microsoft.com/office/powerpoint/2010/main" val="2891208744"/>
              </p:ext>
            </p:extLst>
          </p:nvPr>
        </p:nvGraphicFramePr>
        <p:xfrm>
          <a:off x="724618" y="1633990"/>
          <a:ext cx="10938295" cy="4870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BE9BE80F-5A9A-6142-9FD2-A6F8A7F07471}"/>
              </a:ext>
            </a:extLst>
          </p:cNvPr>
          <p:cNvSpPr txBox="1"/>
          <p:nvPr/>
        </p:nvSpPr>
        <p:spPr>
          <a:xfrm>
            <a:off x="3019246" y="461072"/>
            <a:ext cx="699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C000"/>
                </a:solidFill>
              </a:rPr>
              <a:t>RAPORT O STANIE MIASTA SUWAŁK ZA 2019 ROK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7537E78A-5B0E-7547-B483-DF6C5CCEA555}"/>
              </a:ext>
            </a:extLst>
          </p:cNvPr>
          <p:cNvPicPr/>
          <p:nvPr/>
        </p:nvPicPr>
        <p:blipFill rotWithShape="1">
          <a:blip r:embed="rId3"/>
          <a:srcRect t="11565" b="-6837"/>
          <a:stretch/>
        </p:blipFill>
        <p:spPr bwMode="auto">
          <a:xfrm>
            <a:off x="9303385" y="0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8237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B69A71-15B1-8846-B321-B4C3BE8BE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24692"/>
            <a:ext cx="10131425" cy="789708"/>
          </a:xfrm>
        </p:spPr>
        <p:txBody>
          <a:bodyPr>
            <a:normAutofit/>
          </a:bodyPr>
          <a:lstStyle/>
          <a:p>
            <a:pPr algn="ctr"/>
            <a:r>
              <a:rPr lang="pl-PL" sz="2400" dirty="0">
                <a:solidFill>
                  <a:srgbClr val="FFFF00"/>
                </a:solidFill>
              </a:rPr>
              <a:t>Raport o stanie miasta Suwałk za 2019 rok</a:t>
            </a:r>
            <a:endParaRPr lang="pl-PL" sz="2400" dirty="0"/>
          </a:p>
        </p:txBody>
      </p:sp>
      <p:graphicFrame>
        <p:nvGraphicFramePr>
          <p:cNvPr id="5" name="Symbol zastępczy zawartości 4">
            <a:extLst>
              <a:ext uri="{FF2B5EF4-FFF2-40B4-BE49-F238E27FC236}">
                <a16:creationId xmlns:a16="http://schemas.microsoft.com/office/drawing/2014/main" xmlns="" id="{9A20CE4F-5EFE-EF4F-8401-E9FA744AD9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6522649"/>
              </p:ext>
            </p:extLst>
          </p:nvPr>
        </p:nvGraphicFramePr>
        <p:xfrm>
          <a:off x="179570" y="1760620"/>
          <a:ext cx="11734797" cy="38292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7980">
                  <a:extLst>
                    <a:ext uri="{9D8B030D-6E8A-4147-A177-3AD203B41FA5}">
                      <a16:colId xmlns:a16="http://schemas.microsoft.com/office/drawing/2014/main" xmlns="" val="656325567"/>
                    </a:ext>
                  </a:extLst>
                </a:gridCol>
                <a:gridCol w="1372846">
                  <a:extLst>
                    <a:ext uri="{9D8B030D-6E8A-4147-A177-3AD203B41FA5}">
                      <a16:colId xmlns:a16="http://schemas.microsoft.com/office/drawing/2014/main" xmlns="" val="471092075"/>
                    </a:ext>
                  </a:extLst>
                </a:gridCol>
                <a:gridCol w="1248682">
                  <a:extLst>
                    <a:ext uri="{9D8B030D-6E8A-4147-A177-3AD203B41FA5}">
                      <a16:colId xmlns:a16="http://schemas.microsoft.com/office/drawing/2014/main" xmlns="" val="1373047184"/>
                    </a:ext>
                  </a:extLst>
                </a:gridCol>
                <a:gridCol w="1003878">
                  <a:extLst>
                    <a:ext uri="{9D8B030D-6E8A-4147-A177-3AD203B41FA5}">
                      <a16:colId xmlns:a16="http://schemas.microsoft.com/office/drawing/2014/main" xmlns="" val="3314986178"/>
                    </a:ext>
                  </a:extLst>
                </a:gridCol>
                <a:gridCol w="1122757">
                  <a:extLst>
                    <a:ext uri="{9D8B030D-6E8A-4147-A177-3AD203B41FA5}">
                      <a16:colId xmlns:a16="http://schemas.microsoft.com/office/drawing/2014/main" xmlns="" val="38654979"/>
                    </a:ext>
                  </a:extLst>
                </a:gridCol>
                <a:gridCol w="1492608">
                  <a:extLst>
                    <a:ext uri="{9D8B030D-6E8A-4147-A177-3AD203B41FA5}">
                      <a16:colId xmlns:a16="http://schemas.microsoft.com/office/drawing/2014/main" xmlns="" val="3563409077"/>
                    </a:ext>
                  </a:extLst>
                </a:gridCol>
                <a:gridCol w="1248682">
                  <a:extLst>
                    <a:ext uri="{9D8B030D-6E8A-4147-A177-3AD203B41FA5}">
                      <a16:colId xmlns:a16="http://schemas.microsoft.com/office/drawing/2014/main" xmlns="" val="3816308385"/>
                    </a:ext>
                  </a:extLst>
                </a:gridCol>
                <a:gridCol w="1248682">
                  <a:extLst>
                    <a:ext uri="{9D8B030D-6E8A-4147-A177-3AD203B41FA5}">
                      <a16:colId xmlns:a16="http://schemas.microsoft.com/office/drawing/2014/main" xmlns="" val="505376379"/>
                    </a:ext>
                  </a:extLst>
                </a:gridCol>
                <a:gridCol w="1248682">
                  <a:extLst>
                    <a:ext uri="{9D8B030D-6E8A-4147-A177-3AD203B41FA5}">
                      <a16:colId xmlns:a16="http://schemas.microsoft.com/office/drawing/2014/main" xmlns="" val="2075837872"/>
                    </a:ext>
                  </a:extLst>
                </a:gridCol>
              </a:tblGrid>
              <a:tr h="360186">
                <a:tc rowSpan="3">
                  <a:txBody>
                    <a:bodyPr/>
                    <a:lstStyle/>
                    <a:p>
                      <a:pPr marR="336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Lata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 rowSpan="3">
                  <a:txBody>
                    <a:bodyPr/>
                    <a:lstStyle/>
                    <a:p>
                      <a:pPr marR="76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Wydatki budżetu miasta ogółem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Wydatki na kulturę fizyczną - ogółem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Wskaźnik - udział (3/2)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Wydatki na kulturę fizyczną - majątkowe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 gridSpan="4">
                  <a:txBody>
                    <a:bodyPr/>
                    <a:lstStyle/>
                    <a:p>
                      <a:pPr marR="7112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Wydatki na kulturę fizyczną - bieżące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33339989"/>
                  </a:ext>
                </a:extLst>
              </a:tr>
              <a:tr h="36018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Ogółem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w tym: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84077260"/>
                  </a:ext>
                </a:extLst>
              </a:tr>
              <a:tr h="574913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OSiR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UM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Pozostałe jednostki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extLst>
                  <a:ext uri="{0D108BD9-81ED-4DB2-BD59-A6C34878D82A}">
                    <a16:rowId xmlns:a16="http://schemas.microsoft.com/office/drawing/2014/main" xmlns="" val="2851055105"/>
                  </a:ext>
                </a:extLst>
              </a:tr>
              <a:tr h="2356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3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4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5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6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7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8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9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extLst>
                  <a:ext uri="{0D108BD9-81ED-4DB2-BD59-A6C34878D82A}">
                    <a16:rowId xmlns:a16="http://schemas.microsoft.com/office/drawing/2014/main" xmlns="" val="2125687474"/>
                  </a:ext>
                </a:extLst>
              </a:tr>
              <a:tr h="4596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2015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323 130 970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27 695 195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8,57%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14 669 581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13 025 614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10 643 801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2 045 059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336 754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extLst>
                  <a:ext uri="{0D108BD9-81ED-4DB2-BD59-A6C34878D82A}">
                    <a16:rowId xmlns:a16="http://schemas.microsoft.com/office/drawing/2014/main" xmlns="" val="1175052410"/>
                  </a:ext>
                </a:extLst>
              </a:tr>
              <a:tr h="4596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2016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366 894 700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15 830 711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4,31%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1 806 207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14 024 504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11 487 740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2 024 053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512 711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extLst>
                  <a:ext uri="{0D108BD9-81ED-4DB2-BD59-A6C34878D82A}">
                    <a16:rowId xmlns:a16="http://schemas.microsoft.com/office/drawing/2014/main" xmlns="" val="675164822"/>
                  </a:ext>
                </a:extLst>
              </a:tr>
              <a:tr h="4596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2017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394 930 290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18 615 908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4,71%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3 718 942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14 896 966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12 096 011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2 204 907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596 048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extLst>
                  <a:ext uri="{0D108BD9-81ED-4DB2-BD59-A6C34878D82A}">
                    <a16:rowId xmlns:a16="http://schemas.microsoft.com/office/drawing/2014/main" xmlns="" val="2093722858"/>
                  </a:ext>
                </a:extLst>
              </a:tr>
              <a:tr h="4596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2018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476 390 176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31 156 379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6,54%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14 224 190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16 932 189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12 729 584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3 557 673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644 932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extLst>
                  <a:ext uri="{0D108BD9-81ED-4DB2-BD59-A6C34878D82A}">
                    <a16:rowId xmlns:a16="http://schemas.microsoft.com/office/drawing/2014/main" xmlns="" val="184045699"/>
                  </a:ext>
                </a:extLst>
              </a:tr>
              <a:tr h="4596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2019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566 222 387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42 938 335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7,58%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24 952 585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17 985 750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13 228 835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4 079 238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677 677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53" marR="37053" marT="0" marB="0" anchor="ctr"/>
                </a:tc>
                <a:extLst>
                  <a:ext uri="{0D108BD9-81ED-4DB2-BD59-A6C34878D82A}">
                    <a16:rowId xmlns:a16="http://schemas.microsoft.com/office/drawing/2014/main" xmlns="" val="2316989923"/>
                  </a:ext>
                </a:extLst>
              </a:tr>
            </a:tbl>
          </a:graphicData>
        </a:graphic>
      </p:graphicFrame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7E3BCC14-A93C-B342-9826-F62FF07F2695}"/>
              </a:ext>
            </a:extLst>
          </p:cNvPr>
          <p:cNvSpPr txBox="1"/>
          <p:nvPr/>
        </p:nvSpPr>
        <p:spPr>
          <a:xfrm>
            <a:off x="1880558" y="5658077"/>
            <a:ext cx="59534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FINANSOWANIE  Z BUDŻETU MIASTA KLUBÓW SPORTOWYCH: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 2017r. – </a:t>
            </a:r>
            <a:r>
              <a:rPr lang="pl-PL" dirty="0">
                <a:solidFill>
                  <a:srgbClr val="FFC000"/>
                </a:solidFill>
              </a:rPr>
              <a:t>2.055.173 zł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2018r. – </a:t>
            </a:r>
            <a:r>
              <a:rPr lang="pl-PL" dirty="0">
                <a:solidFill>
                  <a:srgbClr val="FFC000"/>
                </a:solidFill>
              </a:rPr>
              <a:t> 3.436.739 zł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2019r. –  </a:t>
            </a:r>
            <a:r>
              <a:rPr lang="pl-PL" dirty="0">
                <a:solidFill>
                  <a:srgbClr val="FFC000"/>
                </a:solidFill>
              </a:rPr>
              <a:t>3.959.274 zł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2B342342-2C20-2D4F-A16D-2A1ACCB97FDF}"/>
              </a:ext>
            </a:extLst>
          </p:cNvPr>
          <p:cNvSpPr txBox="1"/>
          <p:nvPr/>
        </p:nvSpPr>
        <p:spPr>
          <a:xfrm>
            <a:off x="4192438" y="891525"/>
            <a:ext cx="394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Kultura fizyczna i sport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CDA521C3-A00C-C04D-BBD6-3030DA667F18}"/>
              </a:ext>
            </a:extLst>
          </p:cNvPr>
          <p:cNvPicPr/>
          <p:nvPr/>
        </p:nvPicPr>
        <p:blipFill rotWithShape="1">
          <a:blip r:embed="rId2"/>
          <a:srcRect t="11565" b="-6837"/>
          <a:stretch/>
        </p:blipFill>
        <p:spPr bwMode="auto">
          <a:xfrm>
            <a:off x="9303385" y="0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39605931-ED91-5C4E-926E-287813EBE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61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B69A71-15B1-8846-B321-B4C3BE8BE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67" y="152219"/>
            <a:ext cx="10131425" cy="789708"/>
          </a:xfrm>
        </p:spPr>
        <p:txBody>
          <a:bodyPr>
            <a:normAutofit/>
          </a:bodyPr>
          <a:lstStyle/>
          <a:p>
            <a:pPr algn="ctr"/>
            <a:r>
              <a:rPr lang="pl-PL" sz="2400" dirty="0">
                <a:solidFill>
                  <a:srgbClr val="FFFF00"/>
                </a:solidFill>
              </a:rPr>
              <a:t>Raport o stanie miasta Suwałk za 2019 rok</a:t>
            </a:r>
            <a:endParaRPr lang="pl-PL" sz="2400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2B342342-2C20-2D4F-A16D-2A1ACCB97FDF}"/>
              </a:ext>
            </a:extLst>
          </p:cNvPr>
          <p:cNvSpPr txBox="1"/>
          <p:nvPr/>
        </p:nvSpPr>
        <p:spPr>
          <a:xfrm>
            <a:off x="4192438" y="891525"/>
            <a:ext cx="394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Kultura fizyczna i sport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EB3A7C28-FF5F-C847-AC10-202DC0B726A5}"/>
              </a:ext>
            </a:extLst>
          </p:cNvPr>
          <p:cNvSpPr txBox="1"/>
          <p:nvPr/>
        </p:nvSpPr>
        <p:spPr>
          <a:xfrm>
            <a:off x="1000664" y="1673525"/>
            <a:ext cx="10921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/>
              <a:t>Przekazanie do użytkowania hali sportowo-widowiskowej Arena Suwałki wybudowanej za kwotę 38 mln zł, w tym dotacja z Ministerstwa Sportu w  kwocie 13 mln zł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xmlns="" id="{6E14FD8A-4F84-EA43-91DE-841236B9E1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041" y="2970213"/>
            <a:ext cx="5935584" cy="3649662"/>
          </a:xfr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193B4E63-1468-514F-A87E-807DE9DA4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075" y="2970213"/>
            <a:ext cx="5729953" cy="364966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78915A43-8111-8640-AD2C-375ECC2F5319}"/>
              </a:ext>
            </a:extLst>
          </p:cNvPr>
          <p:cNvPicPr/>
          <p:nvPr/>
        </p:nvPicPr>
        <p:blipFill rotWithShape="1">
          <a:blip r:embed="rId4"/>
          <a:srcRect t="11565" b="-6837"/>
          <a:stretch/>
        </p:blipFill>
        <p:spPr bwMode="auto">
          <a:xfrm>
            <a:off x="9303385" y="11215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0656ABE8-EC09-CF46-BF5C-F841AFC2C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14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62757" y="975155"/>
            <a:ext cx="2928495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Polityka społeczna</a:t>
            </a:r>
            <a:endParaRPr lang="pl-P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Wykres 4"/>
          <p:cNvGraphicFramePr/>
          <p:nvPr>
            <p:extLst/>
          </p:nvPr>
        </p:nvGraphicFramePr>
        <p:xfrm>
          <a:off x="0" y="1797803"/>
          <a:ext cx="12192000" cy="4556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ytuł 1">
            <a:extLst>
              <a:ext uri="{FF2B5EF4-FFF2-40B4-BE49-F238E27FC236}">
                <a16:creationId xmlns:a16="http://schemas.microsoft.com/office/drawing/2014/main" xmlns="" id="{60D95249-EC77-E64C-AFDF-65419CF5C2AF}"/>
              </a:ext>
            </a:extLst>
          </p:cNvPr>
          <p:cNvSpPr txBox="1">
            <a:spLocks/>
          </p:cNvSpPr>
          <p:nvPr/>
        </p:nvSpPr>
        <p:spPr>
          <a:xfrm>
            <a:off x="685801" y="124692"/>
            <a:ext cx="10131425" cy="71293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400">
                <a:solidFill>
                  <a:srgbClr val="FFFF00"/>
                </a:solidFill>
              </a:rPr>
              <a:t>Raport o stanie miasta Suwałk za 2019 rok</a:t>
            </a:r>
            <a:endParaRPr lang="pl-PL" sz="24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D36FE5FB-8375-314A-A2AF-7DEF82DBF8AE}"/>
              </a:ext>
            </a:extLst>
          </p:cNvPr>
          <p:cNvPicPr/>
          <p:nvPr/>
        </p:nvPicPr>
        <p:blipFill rotWithShape="1">
          <a:blip r:embed="rId3"/>
          <a:srcRect t="11565" b="-6837"/>
          <a:stretch/>
        </p:blipFill>
        <p:spPr bwMode="auto">
          <a:xfrm>
            <a:off x="9303385" y="0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7778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08256" y="975155"/>
            <a:ext cx="3037498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Polityka Społeczna </a:t>
            </a:r>
            <a:endParaRPr lang="pl-P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Wykres 3"/>
          <p:cNvGraphicFramePr/>
          <p:nvPr>
            <p:extLst>
              <p:ext uri="{D42A27DB-BD31-4B8C-83A1-F6EECF244321}">
                <p14:modId xmlns:p14="http://schemas.microsoft.com/office/powerpoint/2010/main" val="1487271181"/>
              </p:ext>
            </p:extLst>
          </p:nvPr>
        </p:nvGraphicFramePr>
        <p:xfrm>
          <a:off x="137160" y="1660279"/>
          <a:ext cx="11826240" cy="4835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ytuł 1">
            <a:extLst>
              <a:ext uri="{FF2B5EF4-FFF2-40B4-BE49-F238E27FC236}">
                <a16:creationId xmlns:a16="http://schemas.microsoft.com/office/drawing/2014/main" xmlns="" id="{9E14E882-E1C3-CA48-873D-72706260C712}"/>
              </a:ext>
            </a:extLst>
          </p:cNvPr>
          <p:cNvSpPr txBox="1">
            <a:spLocks/>
          </p:cNvSpPr>
          <p:nvPr/>
        </p:nvSpPr>
        <p:spPr>
          <a:xfrm>
            <a:off x="685801" y="124692"/>
            <a:ext cx="10131425" cy="58256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400" dirty="0">
                <a:solidFill>
                  <a:srgbClr val="FFFF00"/>
                </a:solidFill>
              </a:rPr>
              <a:t>Raport o stanie miasta Suwałk za 2019 rok</a:t>
            </a:r>
            <a:endParaRPr lang="pl-PL" sz="24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6713F989-EC66-7541-B38F-B47F7ADD18CC}"/>
              </a:ext>
            </a:extLst>
          </p:cNvPr>
          <p:cNvPicPr/>
          <p:nvPr/>
        </p:nvPicPr>
        <p:blipFill rotWithShape="1">
          <a:blip r:embed="rId3"/>
          <a:srcRect t="11565" b="-6837"/>
          <a:stretch/>
        </p:blipFill>
        <p:spPr bwMode="auto">
          <a:xfrm>
            <a:off x="9303385" y="0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101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19415" y="975155"/>
            <a:ext cx="3015184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Polityka senioralna</a:t>
            </a:r>
            <a:endParaRPr lang="pl-P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Wykres 4"/>
          <p:cNvGraphicFramePr/>
          <p:nvPr>
            <p:extLst>
              <p:ext uri="{D42A27DB-BD31-4B8C-83A1-F6EECF244321}">
                <p14:modId xmlns:p14="http://schemas.microsoft.com/office/powerpoint/2010/main" val="2441103365"/>
              </p:ext>
            </p:extLst>
          </p:nvPr>
        </p:nvGraphicFramePr>
        <p:xfrm>
          <a:off x="381000" y="1797802"/>
          <a:ext cx="11449050" cy="4888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ytuł 1">
            <a:extLst>
              <a:ext uri="{FF2B5EF4-FFF2-40B4-BE49-F238E27FC236}">
                <a16:creationId xmlns:a16="http://schemas.microsoft.com/office/drawing/2014/main" xmlns="" id="{60D95249-EC77-E64C-AFDF-65419CF5C2AF}"/>
              </a:ext>
            </a:extLst>
          </p:cNvPr>
          <p:cNvSpPr txBox="1">
            <a:spLocks/>
          </p:cNvSpPr>
          <p:nvPr/>
        </p:nvSpPr>
        <p:spPr>
          <a:xfrm>
            <a:off x="685801" y="124692"/>
            <a:ext cx="10131425" cy="71293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400">
                <a:solidFill>
                  <a:srgbClr val="FFFF00"/>
                </a:solidFill>
              </a:rPr>
              <a:t>Raport o stanie miasta Suwałk za 2019 rok</a:t>
            </a:r>
            <a:endParaRPr lang="pl-PL" sz="24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F4532112-F7D4-414A-B37C-AB5772D26E63}"/>
              </a:ext>
            </a:extLst>
          </p:cNvPr>
          <p:cNvPicPr/>
          <p:nvPr/>
        </p:nvPicPr>
        <p:blipFill rotWithShape="1">
          <a:blip r:embed="rId3"/>
          <a:srcRect t="11565" b="-6837"/>
          <a:stretch/>
        </p:blipFill>
        <p:spPr bwMode="auto">
          <a:xfrm>
            <a:off x="9303385" y="0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6860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B69A71-15B1-8846-B321-B4C3BE8BE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24692"/>
            <a:ext cx="10131425" cy="789708"/>
          </a:xfrm>
        </p:spPr>
        <p:txBody>
          <a:bodyPr>
            <a:normAutofit/>
          </a:bodyPr>
          <a:lstStyle/>
          <a:p>
            <a:pPr algn="ctr"/>
            <a:r>
              <a:rPr lang="pl-PL" sz="2400" dirty="0">
                <a:solidFill>
                  <a:srgbClr val="FFFF00"/>
                </a:solidFill>
              </a:rPr>
              <a:t>Raport o stanie miasta Suwałk za 2019 rok</a:t>
            </a:r>
            <a:endParaRPr lang="pl-PL" sz="2400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B0404B95-7EB1-C54A-B045-7F9C6E32BDD5}"/>
              </a:ext>
            </a:extLst>
          </p:cNvPr>
          <p:cNvSpPr/>
          <p:nvPr/>
        </p:nvSpPr>
        <p:spPr>
          <a:xfrm>
            <a:off x="4057650" y="975155"/>
            <a:ext cx="3576949" cy="53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Polityka senioralna</a:t>
            </a:r>
            <a:endParaRPr lang="pl-P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4C24499C-7172-C543-8FF7-8F8E806E7292}"/>
              </a:ext>
            </a:extLst>
          </p:cNvPr>
          <p:cNvSpPr txBox="1"/>
          <p:nvPr/>
        </p:nvSpPr>
        <p:spPr>
          <a:xfrm>
            <a:off x="685801" y="1821375"/>
            <a:ext cx="1120139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>
                <a:solidFill>
                  <a:srgbClr val="FFC000"/>
                </a:solidFill>
              </a:rPr>
              <a:t>Sytuacja demograficzna miasta wymaga od samorządu podejmowania kolejnych działań na rzecz suwalskich seniorów. Według prognoz  GUS po 2025r.  Suwałki będą miały ujemny przyrost naturalny.</a:t>
            </a:r>
          </a:p>
          <a:p>
            <a:endParaRPr lang="pl-PL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W 2019 roku w mieście realizowany był Program Działań na Rzecz Seniorów na lata 2016-2020.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Działała Suwalska Rada Seniorów jako organ opiniodawczo-doradczy.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W mieście  funkcjonowały </a:t>
            </a:r>
            <a:r>
              <a:rPr lang="pl-PL" sz="2000" dirty="0">
                <a:solidFill>
                  <a:srgbClr val="FFC000"/>
                </a:solidFill>
              </a:rPr>
              <a:t>trzy kluby seniora </a:t>
            </a:r>
            <a:r>
              <a:rPr lang="pl-PL" sz="2000" dirty="0"/>
              <a:t>(ul. Chopina, ul. Kościuszki, ul. Ciesielska).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Z usług DPS „Kalina” skorzystało  </a:t>
            </a:r>
            <a:r>
              <a:rPr lang="pl-PL" sz="2000" dirty="0">
                <a:solidFill>
                  <a:srgbClr val="FFC000"/>
                </a:solidFill>
              </a:rPr>
              <a:t>91 mieszkańców </a:t>
            </a:r>
            <a:r>
              <a:rPr lang="pl-PL" sz="2000" dirty="0"/>
              <a:t>Suwałk i Dom Dziennego Pobytu „Kalinka” –  </a:t>
            </a:r>
            <a:r>
              <a:rPr lang="pl-PL" sz="2000" dirty="0">
                <a:solidFill>
                  <a:srgbClr val="FFC000"/>
                </a:solidFill>
              </a:rPr>
              <a:t>14 osób</a:t>
            </a:r>
            <a:r>
              <a:rPr lang="pl-PL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Realizacja programu profilaktycznego szczepień przeciwko grypie dla osób 65+ - W 2019r.  -</a:t>
            </a:r>
            <a:r>
              <a:rPr lang="pl-PL" sz="2000" dirty="0">
                <a:solidFill>
                  <a:srgbClr val="FFC000"/>
                </a:solidFill>
              </a:rPr>
              <a:t>1160 osób 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W 2019r. uruchomiono pilotażowy program </a:t>
            </a:r>
            <a:r>
              <a:rPr lang="pl-PL" sz="2000" dirty="0">
                <a:solidFill>
                  <a:srgbClr val="FFC000"/>
                </a:solidFill>
              </a:rPr>
              <a:t>„Złota rączka dla seniora” </a:t>
            </a:r>
            <a:r>
              <a:rPr lang="pl-PL" sz="2000" dirty="0"/>
              <a:t>– skorzystało </a:t>
            </a:r>
            <a:r>
              <a:rPr lang="pl-PL" sz="2000" dirty="0">
                <a:solidFill>
                  <a:srgbClr val="FFC000"/>
                </a:solidFill>
              </a:rPr>
              <a:t>89 seniorów</a:t>
            </a:r>
            <a:r>
              <a:rPr lang="pl-PL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Z Suwalskiej Karty Mieszkańca dla seniora  (karta żółta) w 2019r. korzystało </a:t>
            </a:r>
            <a:r>
              <a:rPr lang="pl-PL" sz="2000" dirty="0">
                <a:solidFill>
                  <a:srgbClr val="FFC000"/>
                </a:solidFill>
              </a:rPr>
              <a:t>3629 osób</a:t>
            </a:r>
            <a:r>
              <a:rPr lang="pl-PL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W 2019r. w Suwałkach funkcjonowały  trzy bezpłatne punkty porad prawnych.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Wspieranie potrzeb seniorów ze środków PFRON  oraz organizacji senioralnych w ramach  Programu  współpracy z organizacjami pozarządowymi.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Podjęto działania w zakresie budowy w Suwałkach Centrum Opiekuńczo-Mieszkalnego.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Finansowe wspieranie działalności Szpitala Wojewódzkiego w Suwałkach – w 2019r. kwota </a:t>
            </a:r>
            <a:r>
              <a:rPr lang="pl-PL" sz="2000" dirty="0">
                <a:solidFill>
                  <a:srgbClr val="FFC000"/>
                </a:solidFill>
              </a:rPr>
              <a:t>350 tyś. zł.</a:t>
            </a:r>
          </a:p>
          <a:p>
            <a:endParaRPr lang="pl-PL" sz="20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B635FC3B-833F-4141-A285-768CDB18F1F1}"/>
              </a:ext>
            </a:extLst>
          </p:cNvPr>
          <p:cNvPicPr/>
          <p:nvPr/>
        </p:nvPicPr>
        <p:blipFill rotWithShape="1">
          <a:blip r:embed="rId2"/>
          <a:srcRect t="11565" b="-6837"/>
          <a:stretch/>
        </p:blipFill>
        <p:spPr bwMode="auto">
          <a:xfrm>
            <a:off x="9303385" y="0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0F03CFE9-81CE-9641-8BE1-2FC69DA8F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55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E18A55F-FD2B-1E4B-B6E9-120709138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xmlns="" id="{08253421-1B59-4240-B992-29BDB10C87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1757385"/>
              </p:ext>
            </p:extLst>
          </p:nvPr>
        </p:nvGraphicFramePr>
        <p:xfrm>
          <a:off x="323088" y="1885312"/>
          <a:ext cx="11868912" cy="497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EBE9D51C-718A-E242-B55C-7CB4614696B8}"/>
              </a:ext>
            </a:extLst>
          </p:cNvPr>
          <p:cNvPicPr/>
          <p:nvPr/>
        </p:nvPicPr>
        <p:blipFill rotWithShape="1">
          <a:blip r:embed="rId3"/>
          <a:srcRect t="11565" b="-6837"/>
          <a:stretch/>
        </p:blipFill>
        <p:spPr bwMode="auto">
          <a:xfrm>
            <a:off x="9303385" y="0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xmlns="" id="{777852F5-A527-CD47-80BE-D4C1E27E4049}"/>
              </a:ext>
            </a:extLst>
          </p:cNvPr>
          <p:cNvSpPr txBox="1">
            <a:spLocks/>
          </p:cNvSpPr>
          <p:nvPr/>
        </p:nvSpPr>
        <p:spPr>
          <a:xfrm>
            <a:off x="685801" y="124692"/>
            <a:ext cx="10131425" cy="58256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400" dirty="0">
                <a:solidFill>
                  <a:srgbClr val="FFFF00"/>
                </a:solidFill>
              </a:rPr>
              <a:t>Raport o stanie miasta Suwałk za 2019 rok</a:t>
            </a:r>
            <a:endParaRPr lang="pl-PL" sz="2400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E0DD245C-A521-8746-BE50-3206E01F5933}"/>
              </a:ext>
            </a:extLst>
          </p:cNvPr>
          <p:cNvSpPr txBox="1"/>
          <p:nvPr/>
        </p:nvSpPr>
        <p:spPr>
          <a:xfrm>
            <a:off x="4792693" y="649477"/>
            <a:ext cx="2606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/>
              <a:t>Polityka społeczna  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7E0E7583-6AE7-204E-A9E8-2F60989B8A17}"/>
              </a:ext>
            </a:extLst>
          </p:cNvPr>
          <p:cNvSpPr txBox="1"/>
          <p:nvPr/>
        </p:nvSpPr>
        <p:spPr>
          <a:xfrm>
            <a:off x="2464747" y="1080363"/>
            <a:ext cx="726250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1862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pl-PL" sz="2000" dirty="0"/>
              <a:t>Przeciętne miesięczne wynagrodzenie brutto w wybranych miastach</a:t>
            </a:r>
          </a:p>
          <a:p>
            <a:pPr algn="ctr">
              <a:defRPr sz="1862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pl-PL" sz="2000" dirty="0"/>
              <a:t>Przyczyna migracji z miasta młodych ludzi ??????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70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xmlns="" id="{EDD561C5-4497-854E-83DE-9E7D496DD548}"/>
              </a:ext>
            </a:extLst>
          </p:cNvPr>
          <p:cNvSpPr txBox="1">
            <a:spLocks/>
          </p:cNvSpPr>
          <p:nvPr/>
        </p:nvSpPr>
        <p:spPr>
          <a:xfrm>
            <a:off x="685801" y="124692"/>
            <a:ext cx="10131425" cy="58256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400" dirty="0">
                <a:solidFill>
                  <a:srgbClr val="FFFF00"/>
                </a:solidFill>
              </a:rPr>
              <a:t>Raport o stanie miasta Suwałk za 2019 rok</a:t>
            </a:r>
            <a:endParaRPr lang="pl-PL" sz="2400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79555B67-B8DF-1740-8334-5FC6D773EC43}"/>
              </a:ext>
            </a:extLst>
          </p:cNvPr>
          <p:cNvSpPr txBox="1"/>
          <p:nvPr/>
        </p:nvSpPr>
        <p:spPr>
          <a:xfrm>
            <a:off x="2152650" y="875303"/>
            <a:ext cx="7181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Polityka społeczna- działania na rzecz młodych 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B1EC4CF3-3F05-4140-BACE-09EB27824FB1}"/>
              </a:ext>
            </a:extLst>
          </p:cNvPr>
          <p:cNvSpPr txBox="1"/>
          <p:nvPr/>
        </p:nvSpPr>
        <p:spPr>
          <a:xfrm>
            <a:off x="925107" y="1537856"/>
            <a:ext cx="1126689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C000"/>
                </a:solidFill>
              </a:rPr>
              <a:t>Działania na rzecz młodych  rodzin:  </a:t>
            </a:r>
            <a:endParaRPr lang="pl-PL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Zabezpieczenie miejsc dzieciom w żłobku – nowy żłobek przy ul. Kościuszki 6 na 122 miejsc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Finansowanie działalności Klubu Rodziców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Pomoc w uzyskaniu mieszkania  - realizacja miejskiego programu mieszkaniowego „Od najemcy do właściciela”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Poprawa infrastruktury wychowania przedszkolnego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Atrakcyjne działki budowlane miasta na Oś. Staniszewskiego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Pomoc w prowadzeniu działalności gospodarczej  dla nowopowstałych firm poprzez ofertę Parku Naukowo-Technologicznego </a:t>
            </a:r>
            <a:endParaRPr lang="pl-PL" dirty="0"/>
          </a:p>
          <a:p>
            <a:r>
              <a:rPr lang="pl-PL" sz="2400" dirty="0">
                <a:solidFill>
                  <a:srgbClr val="FFC000"/>
                </a:solidFill>
              </a:rPr>
              <a:t>Działania na rzecz młodzieży: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Wspieranie działalności Młodzieżowej Rady Miejskiej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Inwestycje w edukację młodzieży –. szczególnie w  2019r  w kształcenie zawodowe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Realizacja programu „Zdolny Suwalczanin” (nagrody, stypendia i wyróżnienia)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Atrakcyjna oferta wydarzeń kulturalnych oraz sportowo-rekreacyjnych</a:t>
            </a:r>
          </a:p>
          <a:p>
            <a:r>
              <a:rPr lang="pl-PL" sz="2000" dirty="0">
                <a:solidFill>
                  <a:srgbClr val="FF0000"/>
                </a:solidFill>
              </a:rPr>
              <a:t>W Suwałkach nadal jest odczuwany brak atrakcyjnych, wysokiej jakości, dobrze płatnych miejsc pracy dla młodych ludzi!!!!</a:t>
            </a:r>
          </a:p>
          <a:p>
            <a:endParaRPr lang="pl-PL" sz="2400" dirty="0">
              <a:solidFill>
                <a:srgbClr val="FFC000"/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5258C9DE-8EB8-5445-B561-72F77265D67F}"/>
              </a:ext>
            </a:extLst>
          </p:cNvPr>
          <p:cNvPicPr/>
          <p:nvPr/>
        </p:nvPicPr>
        <p:blipFill rotWithShape="1">
          <a:blip r:embed="rId2"/>
          <a:srcRect t="11565" b="-6837"/>
          <a:stretch/>
        </p:blipFill>
        <p:spPr bwMode="auto">
          <a:xfrm>
            <a:off x="9303385" y="-5007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D9BF19C2-3B58-3049-B39A-8AABE7775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90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xmlns="" id="{EDD561C5-4497-854E-83DE-9E7D496DD548}"/>
              </a:ext>
            </a:extLst>
          </p:cNvPr>
          <p:cNvSpPr txBox="1">
            <a:spLocks/>
          </p:cNvSpPr>
          <p:nvPr/>
        </p:nvSpPr>
        <p:spPr>
          <a:xfrm>
            <a:off x="685801" y="124692"/>
            <a:ext cx="10131425" cy="58256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400" dirty="0">
                <a:solidFill>
                  <a:srgbClr val="FFFF00"/>
                </a:solidFill>
              </a:rPr>
              <a:t>Raport o stanie miasta Suwałk za 2019 rok</a:t>
            </a:r>
            <a:endParaRPr lang="pl-PL" sz="2400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79555B67-B8DF-1740-8334-5FC6D773EC43}"/>
              </a:ext>
            </a:extLst>
          </p:cNvPr>
          <p:cNvSpPr txBox="1"/>
          <p:nvPr/>
        </p:nvSpPr>
        <p:spPr>
          <a:xfrm>
            <a:off x="2152650" y="875303"/>
            <a:ext cx="7181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Współpraca z organizacjami pozarządowymi </a:t>
            </a: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xmlns="" id="{6A5FAF81-84A2-0648-8658-BBA6C12CC0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1777132"/>
              </p:ext>
            </p:extLst>
          </p:nvPr>
        </p:nvGraphicFramePr>
        <p:xfrm>
          <a:off x="314325" y="1560426"/>
          <a:ext cx="11501438" cy="5140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83372846-1E0E-E34A-A297-B5B808B9D49B}"/>
              </a:ext>
            </a:extLst>
          </p:cNvPr>
          <p:cNvPicPr/>
          <p:nvPr/>
        </p:nvPicPr>
        <p:blipFill rotWithShape="1">
          <a:blip r:embed="rId3"/>
          <a:srcRect t="11565" b="-6837"/>
          <a:stretch/>
        </p:blipFill>
        <p:spPr bwMode="auto">
          <a:xfrm>
            <a:off x="9334500" y="0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11F154BC-FA96-DC41-BBF8-603074FD3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83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A2E2D18-5C63-174F-B7DB-18BE7C509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9482"/>
            <a:ext cx="11018519" cy="609600"/>
          </a:xfrm>
        </p:spPr>
        <p:txBody>
          <a:bodyPr>
            <a:normAutofit/>
          </a:bodyPr>
          <a:lstStyle/>
          <a:p>
            <a:pPr algn="ctr"/>
            <a:r>
              <a:rPr lang="pl-PL" sz="2400" dirty="0">
                <a:solidFill>
                  <a:srgbClr val="FFFF00"/>
                </a:solidFill>
              </a:rPr>
              <a:t>Raport o stanie miasta Suwałk za 2019 rok</a:t>
            </a:r>
            <a:endParaRPr lang="pl-PL" sz="2400" dirty="0"/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xmlns="" id="{55838EA3-F822-1447-873E-143CD61791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1150039"/>
              </p:ext>
            </p:extLst>
          </p:nvPr>
        </p:nvGraphicFramePr>
        <p:xfrm>
          <a:off x="685800" y="1549485"/>
          <a:ext cx="10801349" cy="5135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1836FD7F-C00C-E04A-ACA2-14DD113809FE}"/>
              </a:ext>
            </a:extLst>
          </p:cNvPr>
          <p:cNvPicPr/>
          <p:nvPr/>
        </p:nvPicPr>
        <p:blipFill rotWithShape="1">
          <a:blip r:embed="rId3"/>
          <a:srcRect t="11565" b="-6837"/>
          <a:stretch/>
        </p:blipFill>
        <p:spPr bwMode="auto">
          <a:xfrm>
            <a:off x="9303385" y="0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481EB713-F22D-9C41-AB00-4420ECCD2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D5B80B38-2384-1349-851D-93527F1F9CC2}"/>
              </a:ext>
            </a:extLst>
          </p:cNvPr>
          <p:cNvSpPr/>
          <p:nvPr/>
        </p:nvSpPr>
        <p:spPr>
          <a:xfrm>
            <a:off x="5021904" y="645853"/>
            <a:ext cx="16385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400" dirty="0">
                <a:solidFill>
                  <a:srgbClr val="FFC000"/>
                </a:solidFill>
              </a:rPr>
              <a:t>Demografia</a:t>
            </a:r>
          </a:p>
        </p:txBody>
      </p:sp>
    </p:spTree>
    <p:extLst>
      <p:ext uri="{BB962C8B-B14F-4D97-AF65-F5344CB8AC3E}">
        <p14:creationId xmlns:p14="http://schemas.microsoft.com/office/powerpoint/2010/main" val="122319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xmlns="" id="{EDD561C5-4497-854E-83DE-9E7D496DD548}"/>
              </a:ext>
            </a:extLst>
          </p:cNvPr>
          <p:cNvSpPr txBox="1">
            <a:spLocks/>
          </p:cNvSpPr>
          <p:nvPr/>
        </p:nvSpPr>
        <p:spPr>
          <a:xfrm>
            <a:off x="685801" y="124692"/>
            <a:ext cx="10131425" cy="58256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400" dirty="0">
                <a:solidFill>
                  <a:srgbClr val="FFFF00"/>
                </a:solidFill>
              </a:rPr>
              <a:t>Raport o stanie miasta Suwałk za 2019 rok</a:t>
            </a:r>
            <a:endParaRPr lang="pl-PL" sz="2400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79555B67-B8DF-1740-8334-5FC6D773EC43}"/>
              </a:ext>
            </a:extLst>
          </p:cNvPr>
          <p:cNvSpPr txBox="1"/>
          <p:nvPr/>
        </p:nvSpPr>
        <p:spPr>
          <a:xfrm>
            <a:off x="2152650" y="875303"/>
            <a:ext cx="7181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Współpraca z organizacjami pozarządowymi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48F5BFAB-EF86-AC4F-822B-56AE8EAA70A8}"/>
              </a:ext>
            </a:extLst>
          </p:cNvPr>
          <p:cNvSpPr txBox="1"/>
          <p:nvPr/>
        </p:nvSpPr>
        <p:spPr>
          <a:xfrm>
            <a:off x="561474" y="1928813"/>
            <a:ext cx="11133221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W 2019 roku w Suwałkach funkcjonowało </a:t>
            </a:r>
            <a:r>
              <a:rPr lang="pl-PL" sz="2000" dirty="0">
                <a:solidFill>
                  <a:srgbClr val="FFC000"/>
                </a:solidFill>
              </a:rPr>
              <a:t>168 </a:t>
            </a:r>
            <a:r>
              <a:rPr lang="pl-PL" sz="2000" dirty="0"/>
              <a:t>organizacji pozarządowych (w tym: 16 fundacji, 22 kluby sportowe, 6 spółdzielni socjalnych).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W ramach  realizacji uchwalonego przez Radę Miejską w Suwałkach Programu Współpracy z Organizacjami Pozarządowymi na 2019 rok miasto Suwałki zawarło </a:t>
            </a:r>
            <a:r>
              <a:rPr lang="pl-PL" sz="2000" dirty="0">
                <a:solidFill>
                  <a:srgbClr val="FFC000"/>
                </a:solidFill>
              </a:rPr>
              <a:t>147 </a:t>
            </a:r>
            <a:r>
              <a:rPr lang="pl-PL" sz="2000" dirty="0"/>
              <a:t>umów z organizacjami pozarządowymi.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Wartość zrealizowanych działań  wyniosła </a:t>
            </a:r>
            <a:r>
              <a:rPr lang="pl-PL" sz="2000" dirty="0">
                <a:solidFill>
                  <a:srgbClr val="FFC000"/>
                </a:solidFill>
              </a:rPr>
              <a:t>5.406.447 zł</a:t>
            </a:r>
            <a:r>
              <a:rPr lang="pl-PL" sz="2000" dirty="0"/>
              <a:t>. Na realizację tych zadań miasto przekazało dotację w wysokości </a:t>
            </a:r>
            <a:r>
              <a:rPr lang="pl-PL" sz="2000" dirty="0">
                <a:solidFill>
                  <a:srgbClr val="FFC000"/>
                </a:solidFill>
              </a:rPr>
              <a:t>3.566.519zł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W działaniach realizowanych przez organizacje pozarządowe udział wzięło </a:t>
            </a:r>
            <a:r>
              <a:rPr lang="pl-PL" sz="2000" dirty="0">
                <a:solidFill>
                  <a:srgbClr val="FFC000"/>
                </a:solidFill>
              </a:rPr>
              <a:t>92.780 osób.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Znaczące zadania samorządu realizowane przez organizacje pozarządowe:</a:t>
            </a:r>
          </a:p>
          <a:p>
            <a:r>
              <a:rPr lang="pl-PL" sz="2000" dirty="0"/>
              <a:t>	- prowadzenie Ośrodka Profilaktyki i Wsparcia Osób Nietrzeźwych, Uzależnionych i Bezdomnych</a:t>
            </a:r>
          </a:p>
          <a:p>
            <a:r>
              <a:rPr lang="pl-PL" sz="2000" dirty="0"/>
              <a:t>	- prowadzenie Centrum Informacji Turystycznej</a:t>
            </a:r>
          </a:p>
          <a:p>
            <a:r>
              <a:rPr lang="pl-PL" sz="2000" dirty="0"/>
              <a:t>	- prowadzenie Centrum Wspierania Organizacji Pozarządowych</a:t>
            </a:r>
          </a:p>
          <a:p>
            <a:r>
              <a:rPr lang="pl-PL" sz="2000" dirty="0"/>
              <a:t>	- realizowanie nowego programu ”Złota rączka dla seniora”</a:t>
            </a:r>
          </a:p>
          <a:p>
            <a:r>
              <a:rPr lang="pl-PL" dirty="0"/>
              <a:t>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FF1C5AE5-77B3-EE4B-973F-7BF7673F54ED}"/>
              </a:ext>
            </a:extLst>
          </p:cNvPr>
          <p:cNvPicPr/>
          <p:nvPr/>
        </p:nvPicPr>
        <p:blipFill rotWithShape="1">
          <a:blip r:embed="rId2"/>
          <a:srcRect t="11565" b="-6837"/>
          <a:stretch/>
        </p:blipFill>
        <p:spPr bwMode="auto">
          <a:xfrm>
            <a:off x="9303385" y="-5007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379A5A69-8EAD-BC41-9130-3326A39C6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23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xmlns="" id="{EDD561C5-4497-854E-83DE-9E7D496DD548}"/>
              </a:ext>
            </a:extLst>
          </p:cNvPr>
          <p:cNvSpPr txBox="1">
            <a:spLocks/>
          </p:cNvSpPr>
          <p:nvPr/>
        </p:nvSpPr>
        <p:spPr>
          <a:xfrm>
            <a:off x="685801" y="124692"/>
            <a:ext cx="10131425" cy="58256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400" dirty="0">
                <a:solidFill>
                  <a:srgbClr val="FFFF00"/>
                </a:solidFill>
              </a:rPr>
              <a:t>Raport o stanie miasta Suwałk za 2019 rok</a:t>
            </a:r>
            <a:endParaRPr lang="pl-PL" sz="2400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79555B67-B8DF-1740-8334-5FC6D773EC43}"/>
              </a:ext>
            </a:extLst>
          </p:cNvPr>
          <p:cNvSpPr txBox="1"/>
          <p:nvPr/>
        </p:nvSpPr>
        <p:spPr>
          <a:xfrm>
            <a:off x="2160588" y="852732"/>
            <a:ext cx="7181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Gospodarka Komunalna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37355D1A-028C-4F42-97CF-5EEFEE64520A}"/>
              </a:ext>
            </a:extLst>
          </p:cNvPr>
          <p:cNvSpPr txBox="1"/>
          <p:nvPr/>
        </p:nvSpPr>
        <p:spPr>
          <a:xfrm>
            <a:off x="685801" y="1733550"/>
            <a:ext cx="11087099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C000"/>
                </a:solidFill>
              </a:rPr>
              <a:t>W 2019r. usługi komunalne dla mieszkańców miasta był realizowane przez: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Przedsiębiorstwo Energetyki Cieplnej Spółka z o.o.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Przedsiębiorstwo Wodociągów i Kanalizacji Spółka z o.o.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Przedsiębiorstwo Gospodarki Komunalnej Spółka z o.o.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Przedsiębiorstwo Gospodarki Odpadami Spółka z o.o.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/>
              <a:t>Zarząd Budynków Mieszkalnych TBS Spółka z o.o.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 dirty="0"/>
          </a:p>
          <a:p>
            <a:pPr algn="just"/>
            <a:r>
              <a:rPr lang="pl-PL" sz="2400" dirty="0">
                <a:solidFill>
                  <a:srgbClr val="FFC000"/>
                </a:solidFill>
              </a:rPr>
              <a:t>Według rankingu CURULIS z 2019r. Suwałki zajęły 28 poz. w kraju wśród miast powiatowych w zakresie wydatków mieszkańca za usługi komunalne (5 rodzajów wydatków)– wydatki roczne czteroosobowej rodziny to 2.221zł . Wśród miast o liczbie ludności 50-100 tyś. – 5 poz.  W zakresie wydatków za zagospodarowanie odpadów komunalnych Suwałki zajęły 1 miejsce.</a:t>
            </a:r>
          </a:p>
          <a:p>
            <a:endParaRPr lang="pl-PL" sz="2400" dirty="0">
              <a:solidFill>
                <a:srgbClr val="FFC000"/>
              </a:solidFill>
            </a:endParaRPr>
          </a:p>
          <a:p>
            <a:r>
              <a:rPr lang="pl-PL" sz="2000" dirty="0">
                <a:solidFill>
                  <a:srgbClr val="FFC000"/>
                </a:solidFill>
              </a:rPr>
              <a:t>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81874E10-9DE6-494B-9222-D2189F863A04}"/>
              </a:ext>
            </a:extLst>
          </p:cNvPr>
          <p:cNvPicPr/>
          <p:nvPr/>
        </p:nvPicPr>
        <p:blipFill rotWithShape="1">
          <a:blip r:embed="rId2"/>
          <a:srcRect t="11565" b="-6837"/>
          <a:stretch/>
        </p:blipFill>
        <p:spPr bwMode="auto">
          <a:xfrm>
            <a:off x="9303385" y="0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2AAF7914-B933-B94E-BE5F-02037A394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50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323850" y="4703561"/>
            <a:ext cx="11391900" cy="1841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</a:pPr>
            <a:r>
              <a:rPr lang="pl-PL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 2019r. z</a:t>
            </a: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realizowano inwestycję na kwotę </a:t>
            </a:r>
            <a:r>
              <a:rPr lang="pl-PL" sz="2000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9.442 tyś. zł.  </a:t>
            </a: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Wybudowano </a:t>
            </a:r>
            <a:r>
              <a:rPr lang="pl-PL" sz="2000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7,5 km sieci</a:t>
            </a: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,  w tym </a:t>
            </a:r>
            <a:r>
              <a:rPr lang="pl-PL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m.in. wybudowano i zmodernizowano 2,8 km sieci wodociągowej, 1 km sieci sanitarnej oraz 3,7km sieci deszczowej. Przebudowano sieć kanalizacji sanitarnej w ul. Klonowej o długości 1064m. Rozpoczęto też renowację kanałów  sanitarnych metodą  </a:t>
            </a:r>
            <a:r>
              <a:rPr lang="pl-PL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bezwykopową</a:t>
            </a:r>
            <a:r>
              <a:rPr lang="pl-PL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 długości ponad 10 km oraz modernizację systemu mieszania osadów w komorach fermentacyjnych na terenie oczyszczalni ścieków. 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D21834D1-2DBF-CB4F-90BB-80A22AAE94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414208"/>
              </p:ext>
            </p:extLst>
          </p:nvPr>
        </p:nvGraphicFramePr>
        <p:xfrm>
          <a:off x="323850" y="2199507"/>
          <a:ext cx="11578340" cy="21987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4585">
                  <a:extLst>
                    <a:ext uri="{9D8B030D-6E8A-4147-A177-3AD203B41FA5}">
                      <a16:colId xmlns:a16="http://schemas.microsoft.com/office/drawing/2014/main" xmlns="" val="1184153033"/>
                    </a:ext>
                  </a:extLst>
                </a:gridCol>
                <a:gridCol w="2894585">
                  <a:extLst>
                    <a:ext uri="{9D8B030D-6E8A-4147-A177-3AD203B41FA5}">
                      <a16:colId xmlns:a16="http://schemas.microsoft.com/office/drawing/2014/main" xmlns="" val="3847841230"/>
                    </a:ext>
                  </a:extLst>
                </a:gridCol>
                <a:gridCol w="2894585">
                  <a:extLst>
                    <a:ext uri="{9D8B030D-6E8A-4147-A177-3AD203B41FA5}">
                      <a16:colId xmlns:a16="http://schemas.microsoft.com/office/drawing/2014/main" xmlns="" val="2956600308"/>
                    </a:ext>
                  </a:extLst>
                </a:gridCol>
                <a:gridCol w="2894585">
                  <a:extLst>
                    <a:ext uri="{9D8B030D-6E8A-4147-A177-3AD203B41FA5}">
                      <a16:colId xmlns:a16="http://schemas.microsoft.com/office/drawing/2014/main" xmlns="" val="1841726148"/>
                    </a:ext>
                  </a:extLst>
                </a:gridCol>
              </a:tblGrid>
              <a:tr h="598557">
                <a:tc rowSpan="2">
                  <a:txBody>
                    <a:bodyPr/>
                    <a:lstStyle/>
                    <a:p>
                      <a:pPr algn="ctr"/>
                      <a:r>
                        <a:rPr lang="pl-PL" dirty="0"/>
                        <a:t>Rodzaj sieci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l-PL" dirty="0"/>
                        <a:t>Długość sieci w kilometrach na koniec: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206404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rgbClr val="7030A0"/>
                          </a:solidFill>
                        </a:rPr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rgbClr val="7030A0"/>
                          </a:solidFill>
                        </a:rPr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rgbClr val="7030A0"/>
                          </a:solidFill>
                        </a:rPr>
                        <a:t>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5937804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/>
                        <a:t>Sieć wodociągowa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159,9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166,2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168,3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3372737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/>
                        <a:t>Sieć kanalizacji sanitarnej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119,8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121,2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124,6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2028989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pl-PL" dirty="0"/>
                        <a:t>Sieć kanalizacji deszczowej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151,4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153,0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163,1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17281827"/>
                  </a:ext>
                </a:extLst>
              </a:tr>
            </a:tbl>
          </a:graphicData>
        </a:graphic>
      </p:graphicFrame>
      <p:sp>
        <p:nvSpPr>
          <p:cNvPr id="7" name="Tytuł 1">
            <a:extLst>
              <a:ext uri="{FF2B5EF4-FFF2-40B4-BE49-F238E27FC236}">
                <a16:creationId xmlns:a16="http://schemas.microsoft.com/office/drawing/2014/main" xmlns="" id="{1B4EFF32-BD53-6440-968C-3E66C40B4771}"/>
              </a:ext>
            </a:extLst>
          </p:cNvPr>
          <p:cNvSpPr txBox="1">
            <a:spLocks/>
          </p:cNvSpPr>
          <p:nvPr/>
        </p:nvSpPr>
        <p:spPr>
          <a:xfrm>
            <a:off x="685801" y="124692"/>
            <a:ext cx="10131425" cy="58256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400" dirty="0">
                <a:solidFill>
                  <a:srgbClr val="FFFF00"/>
                </a:solidFill>
              </a:rPr>
              <a:t>Raport o stanie miasta Suwałk za 2019 rok</a:t>
            </a:r>
            <a:endParaRPr lang="pl-PL" sz="2400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40FF99BD-6E42-D841-97D1-F7E8F7168643}"/>
              </a:ext>
            </a:extLst>
          </p:cNvPr>
          <p:cNvSpPr txBox="1"/>
          <p:nvPr/>
        </p:nvSpPr>
        <p:spPr>
          <a:xfrm>
            <a:off x="0" y="1307023"/>
            <a:ext cx="11715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PRZEDSIĘBIORSTWO WODOCIĄGÓW I KANALIZACJI W SUWAŁKACH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1C13600B-C9E2-7348-86E0-9BCC71719D73}"/>
              </a:ext>
            </a:extLst>
          </p:cNvPr>
          <p:cNvSpPr txBox="1"/>
          <p:nvPr/>
        </p:nvSpPr>
        <p:spPr>
          <a:xfrm>
            <a:off x="2160588" y="852732"/>
            <a:ext cx="7181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Gospodarka Komunalna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A5F9A28A-2223-5249-9758-5E96255DAFB2}"/>
              </a:ext>
            </a:extLst>
          </p:cNvPr>
          <p:cNvPicPr/>
          <p:nvPr/>
        </p:nvPicPr>
        <p:blipFill rotWithShape="1">
          <a:blip r:embed="rId2"/>
          <a:srcRect t="11565" b="-6837"/>
          <a:stretch/>
        </p:blipFill>
        <p:spPr bwMode="auto">
          <a:xfrm>
            <a:off x="9303385" y="0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6548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323850" y="5625830"/>
            <a:ext cx="11391900" cy="1133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</a:pPr>
            <a:r>
              <a:rPr lang="pl-PL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 2019r. </a:t>
            </a: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pl-PL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sieci ciepłowniczej podłączono </a:t>
            </a:r>
            <a:r>
              <a:rPr lang="pl-PL" sz="2000" dirty="0">
                <a:solidFill>
                  <a:srgbClr val="FFC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65 budynków</a:t>
            </a:r>
            <a:r>
              <a:rPr lang="pl-PL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rozbudowano sieć o </a:t>
            </a:r>
            <a:r>
              <a:rPr lang="pl-PL" sz="2000" dirty="0">
                <a:solidFill>
                  <a:srgbClr val="FFC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10,1 km </a:t>
            </a:r>
            <a:r>
              <a:rPr lang="pl-PL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oraz wykonano 80 węzłów cieplnych. Poprawiono efekt ekologiczny oczyszczania  spalin oraz rozpoczęto budowę instalacji spalania biomasy ( dwa  kotły o mocy 12,5 MW każdy.  Wartość projektu: 33 mln zł (dotacja – 15 mln zł)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D21834D1-2DBF-CB4F-90BB-80A22AAE94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501604"/>
              </p:ext>
            </p:extLst>
          </p:nvPr>
        </p:nvGraphicFramePr>
        <p:xfrm>
          <a:off x="323850" y="1966917"/>
          <a:ext cx="11391900" cy="3611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4100">
                  <a:extLst>
                    <a:ext uri="{9D8B030D-6E8A-4147-A177-3AD203B41FA5}">
                      <a16:colId xmlns:a16="http://schemas.microsoft.com/office/drawing/2014/main" xmlns="" val="1184153033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xmlns="" val="3847841230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xmlns="" val="2956600308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xmlns="" val="1841726148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xmlns="" val="3749068775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xmlns="" val="27446127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Przyrost</a:t>
                      </a:r>
                    </a:p>
                    <a:p>
                      <a:pPr algn="ctr"/>
                      <a:r>
                        <a:rPr lang="pl-PL" dirty="0"/>
                        <a:t> 2019-2018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5937804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/>
                        <a:t>Ogrzewana powierzchnia (M</a:t>
                      </a:r>
                      <a:r>
                        <a:rPr lang="pl-PL" baseline="30000" dirty="0"/>
                        <a:t>2</a:t>
                      </a:r>
                      <a:r>
                        <a:rPr lang="pl-PL" baseline="0" dirty="0"/>
                        <a:t>)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1685525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1731966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1735094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1818485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83391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3372737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/>
                        <a:t>Liczba podłączonych budynków w roku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2028989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pl-PL" dirty="0"/>
                        <a:t>Długość sieci ciepłowniczej (km)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86,2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88,5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92,8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97,1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mtClean="0"/>
                        <a:t>4,3</a:t>
                      </a:r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1728182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pl-PL" dirty="0"/>
                        <a:t>Termomodernizacja i </a:t>
                      </a:r>
                      <a:r>
                        <a:rPr lang="pl-PL" dirty="0" err="1"/>
                        <a:t>preizolacja</a:t>
                      </a:r>
                      <a:r>
                        <a:rPr lang="pl-PL" dirty="0"/>
                        <a:t> sieci (km)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8210934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pl-PL" dirty="0"/>
                        <a:t>Ilość węzłów cieplnych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888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924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983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1063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95779190"/>
                  </a:ext>
                </a:extLst>
              </a:tr>
            </a:tbl>
          </a:graphicData>
        </a:graphic>
      </p:graphicFrame>
      <p:sp>
        <p:nvSpPr>
          <p:cNvPr id="7" name="Tytuł 1">
            <a:extLst>
              <a:ext uri="{FF2B5EF4-FFF2-40B4-BE49-F238E27FC236}">
                <a16:creationId xmlns:a16="http://schemas.microsoft.com/office/drawing/2014/main" xmlns="" id="{1B4EFF32-BD53-6440-968C-3E66C40B4771}"/>
              </a:ext>
            </a:extLst>
          </p:cNvPr>
          <p:cNvSpPr txBox="1">
            <a:spLocks/>
          </p:cNvSpPr>
          <p:nvPr/>
        </p:nvSpPr>
        <p:spPr>
          <a:xfrm>
            <a:off x="685801" y="124692"/>
            <a:ext cx="10131425" cy="58256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400" dirty="0">
                <a:solidFill>
                  <a:srgbClr val="FFFF00"/>
                </a:solidFill>
              </a:rPr>
              <a:t>Raport o stanie miasta Suwałk za 2019 rok</a:t>
            </a:r>
            <a:endParaRPr lang="pl-PL" sz="2400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40FF99BD-6E42-D841-97D1-F7E8F7168643}"/>
              </a:ext>
            </a:extLst>
          </p:cNvPr>
          <p:cNvSpPr txBox="1"/>
          <p:nvPr/>
        </p:nvSpPr>
        <p:spPr>
          <a:xfrm>
            <a:off x="0" y="1307023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Przedsiębiorstwo Energetyki Cieplnej   w Suwałkach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1C13600B-C9E2-7348-86E0-9BCC71719D73}"/>
              </a:ext>
            </a:extLst>
          </p:cNvPr>
          <p:cNvSpPr txBox="1"/>
          <p:nvPr/>
        </p:nvSpPr>
        <p:spPr>
          <a:xfrm>
            <a:off x="2160588" y="852732"/>
            <a:ext cx="7181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Gospodarka Komunalna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AAD24688-E0C3-6A42-83A3-428AC6993302}"/>
              </a:ext>
            </a:extLst>
          </p:cNvPr>
          <p:cNvPicPr/>
          <p:nvPr/>
        </p:nvPicPr>
        <p:blipFill rotWithShape="1">
          <a:blip r:embed="rId2"/>
          <a:srcRect t="11565" b="-6837"/>
          <a:stretch/>
        </p:blipFill>
        <p:spPr bwMode="auto">
          <a:xfrm>
            <a:off x="9283859" y="0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9960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323850" y="5167317"/>
            <a:ext cx="11518380" cy="1841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</a:pPr>
            <a:r>
              <a:rPr lang="pl-PL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 2019r. </a:t>
            </a: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 statystyczny mieszkaniec Suwałk wytworzył  </a:t>
            </a:r>
            <a:r>
              <a:rPr lang="pl-PL" sz="2000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326 kg </a:t>
            </a: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odpadów  komunalnych tj. o 40 kg więcej niż w 2018r.  Spółka przystąpiła do budowy nowej kwatery na składowanie odpadów komunalnych. Wartość inwestycji to </a:t>
            </a:r>
            <a:r>
              <a:rPr lang="pl-PL" sz="2000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5.091 tyś. zł</a:t>
            </a: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. Termin zakończenia: lipiec 2020r.  W 2019r. wystąpiły poważne trudności związane z zagospodarowaniem tzw. frakcji energetycznej odpadów </a:t>
            </a:r>
          </a:p>
          <a:p>
            <a:pPr indent="449580" algn="just">
              <a:lnSpc>
                <a:spcPct val="115000"/>
              </a:lnSpc>
            </a:pPr>
            <a:endParaRPr lang="pl-PL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D21834D1-2DBF-CB4F-90BB-80A22AAE94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011152"/>
              </p:ext>
            </p:extLst>
          </p:nvPr>
        </p:nvGraphicFramePr>
        <p:xfrm>
          <a:off x="323850" y="1966917"/>
          <a:ext cx="1139190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4100">
                  <a:extLst>
                    <a:ext uri="{9D8B030D-6E8A-4147-A177-3AD203B41FA5}">
                      <a16:colId xmlns:a16="http://schemas.microsoft.com/office/drawing/2014/main" xmlns="" val="1184153033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xmlns="" val="3847841230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xmlns="" val="2956600308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xmlns="" val="1841726148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xmlns="" val="3749068775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xmlns="" val="27446127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Przyrost</a:t>
                      </a:r>
                    </a:p>
                    <a:p>
                      <a:pPr algn="ctr"/>
                      <a:r>
                        <a:rPr lang="pl-PL" dirty="0"/>
                        <a:t> 2019-2018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5937804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/>
                        <a:t>Dostarczona masa odpadów w tonach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23145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24357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24729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25289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560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3372737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/>
                        <a:t>Odzyskane surowce wtórne w  tonach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2437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2301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2693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2028989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pl-PL" dirty="0"/>
                        <a:t>Odpady na składowisku w tonach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10325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6332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8677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8212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-465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17281827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pl-PL" dirty="0"/>
                        <a:t>Kompost surowy (produkcja) w tonach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3332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4922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2675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2258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-417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82109346"/>
                  </a:ext>
                </a:extLst>
              </a:tr>
            </a:tbl>
          </a:graphicData>
        </a:graphic>
      </p:graphicFrame>
      <p:sp>
        <p:nvSpPr>
          <p:cNvPr id="7" name="Tytuł 1">
            <a:extLst>
              <a:ext uri="{FF2B5EF4-FFF2-40B4-BE49-F238E27FC236}">
                <a16:creationId xmlns:a16="http://schemas.microsoft.com/office/drawing/2014/main" xmlns="" id="{1B4EFF32-BD53-6440-968C-3E66C40B4771}"/>
              </a:ext>
            </a:extLst>
          </p:cNvPr>
          <p:cNvSpPr txBox="1">
            <a:spLocks/>
          </p:cNvSpPr>
          <p:nvPr/>
        </p:nvSpPr>
        <p:spPr>
          <a:xfrm>
            <a:off x="685801" y="124692"/>
            <a:ext cx="10131425" cy="58256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400" dirty="0">
                <a:solidFill>
                  <a:srgbClr val="FFFF00"/>
                </a:solidFill>
              </a:rPr>
              <a:t>Raport o stanie miasta Suwałk za 2019 rok</a:t>
            </a:r>
            <a:endParaRPr lang="pl-PL" sz="2400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40FF99BD-6E42-D841-97D1-F7E8F7168643}"/>
              </a:ext>
            </a:extLst>
          </p:cNvPr>
          <p:cNvSpPr txBox="1"/>
          <p:nvPr/>
        </p:nvSpPr>
        <p:spPr>
          <a:xfrm>
            <a:off x="0" y="1307023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Przedsiębiorstwo Gospodarki Odpadami   w Suwałkach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1C13600B-C9E2-7348-86E0-9BCC71719D73}"/>
              </a:ext>
            </a:extLst>
          </p:cNvPr>
          <p:cNvSpPr txBox="1"/>
          <p:nvPr/>
        </p:nvSpPr>
        <p:spPr>
          <a:xfrm>
            <a:off x="2160588" y="852732"/>
            <a:ext cx="7181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Gospodarka Komunalna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6105F9CC-CED0-E346-8B21-F081BC361AD7}"/>
              </a:ext>
            </a:extLst>
          </p:cNvPr>
          <p:cNvPicPr/>
          <p:nvPr/>
        </p:nvPicPr>
        <p:blipFill rotWithShape="1">
          <a:blip r:embed="rId2"/>
          <a:srcRect t="11565" b="-6837"/>
          <a:stretch/>
        </p:blipFill>
        <p:spPr bwMode="auto">
          <a:xfrm>
            <a:off x="9283859" y="0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250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179881" y="4725090"/>
            <a:ext cx="11896569" cy="1841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</a:pP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Miejska sieć autobusowa komunikacji miejskiej to </a:t>
            </a:r>
            <a:r>
              <a:rPr lang="pl-PL" sz="2000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19 linii  </a:t>
            </a: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o łącznej długości długości </a:t>
            </a:r>
            <a:r>
              <a:rPr lang="pl-PL" sz="2000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471 km. </a:t>
            </a: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Dzienny przebieg autobusów w dni robocze wynosi </a:t>
            </a:r>
            <a:r>
              <a:rPr lang="pl-PL" sz="2000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4917 km</a:t>
            </a: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. W godzinach szczytu komunikację miejską obsługuje </a:t>
            </a:r>
            <a:r>
              <a:rPr lang="pl-PL" sz="2000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30</a:t>
            </a: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 autobusów. Łączny koszt komunikacji miejskiej za 2019r. to </a:t>
            </a:r>
            <a:r>
              <a:rPr lang="pl-PL" sz="2000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10.966.041zł</a:t>
            </a: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 a dopłata  miasta Suwałki i gminy Suwałki na ten cel wynosiła </a:t>
            </a:r>
            <a:r>
              <a:rPr lang="pl-PL" sz="2000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8.194.194zł.</a:t>
            </a: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 Koszt przejechanego 1 km to </a:t>
            </a:r>
            <a:r>
              <a:rPr lang="pl-PL" sz="2000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8,06 </a:t>
            </a: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zł. W 2019r. na skutek protestu kierowców MPK spółka zaangażowała do realizacji usług podmiot zewnętrzny. </a:t>
            </a:r>
            <a:endParaRPr lang="pl-PL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D21834D1-2DBF-CB4F-90BB-80A22AAE94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19569"/>
              </p:ext>
            </p:extLst>
          </p:nvPr>
        </p:nvGraphicFramePr>
        <p:xfrm>
          <a:off x="2160588" y="1830243"/>
          <a:ext cx="7313195" cy="27717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7135">
                  <a:extLst>
                    <a:ext uri="{9D8B030D-6E8A-4147-A177-3AD203B41FA5}">
                      <a16:colId xmlns:a16="http://schemas.microsoft.com/office/drawing/2014/main" xmlns="" val="1184153033"/>
                    </a:ext>
                  </a:extLst>
                </a:gridCol>
                <a:gridCol w="2747415">
                  <a:extLst>
                    <a:ext uri="{9D8B030D-6E8A-4147-A177-3AD203B41FA5}">
                      <a16:colId xmlns:a16="http://schemas.microsoft.com/office/drawing/2014/main" xmlns="" val="3847841230"/>
                    </a:ext>
                  </a:extLst>
                </a:gridCol>
                <a:gridCol w="2848645">
                  <a:extLst>
                    <a:ext uri="{9D8B030D-6E8A-4147-A177-3AD203B41FA5}">
                      <a16:colId xmlns:a16="http://schemas.microsoft.com/office/drawing/2014/main" xmlns="" val="2956600308"/>
                    </a:ext>
                  </a:extLst>
                </a:gridCol>
              </a:tblGrid>
              <a:tr h="472140">
                <a:tc gridSpan="3">
                  <a:txBody>
                    <a:bodyPr/>
                    <a:lstStyle/>
                    <a:p>
                      <a:pPr algn="ctr"/>
                      <a:r>
                        <a:rPr lang="pl-PL" dirty="0"/>
                        <a:t>Komunikacja miejska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66340712"/>
                  </a:ext>
                </a:extLst>
              </a:tr>
              <a:tr h="706123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ROK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Liczba przejechanych kilometrów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Liczba przewiezionych pasażerów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59378043"/>
                  </a:ext>
                </a:extLst>
              </a:tr>
              <a:tr h="53115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1.321.500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3.020.000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33727374"/>
                  </a:ext>
                </a:extLst>
              </a:tr>
              <a:tr h="53115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1.353.386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3.266.200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20289896"/>
                  </a:ext>
                </a:extLst>
              </a:tr>
              <a:tr h="531158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1.360.124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3.110.000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17281827"/>
                  </a:ext>
                </a:extLst>
              </a:tr>
            </a:tbl>
          </a:graphicData>
        </a:graphic>
      </p:graphicFrame>
      <p:sp>
        <p:nvSpPr>
          <p:cNvPr id="7" name="Tytuł 1">
            <a:extLst>
              <a:ext uri="{FF2B5EF4-FFF2-40B4-BE49-F238E27FC236}">
                <a16:creationId xmlns:a16="http://schemas.microsoft.com/office/drawing/2014/main" xmlns="" id="{1B4EFF32-BD53-6440-968C-3E66C40B4771}"/>
              </a:ext>
            </a:extLst>
          </p:cNvPr>
          <p:cNvSpPr txBox="1">
            <a:spLocks/>
          </p:cNvSpPr>
          <p:nvPr/>
        </p:nvSpPr>
        <p:spPr>
          <a:xfrm>
            <a:off x="685801" y="124692"/>
            <a:ext cx="10131425" cy="58256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400" dirty="0">
                <a:solidFill>
                  <a:srgbClr val="FFFF00"/>
                </a:solidFill>
              </a:rPr>
              <a:t>Raport o stanie miasta Suwałk za 2019 rok</a:t>
            </a:r>
            <a:endParaRPr lang="pl-PL" sz="2400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40FF99BD-6E42-D841-97D1-F7E8F7168643}"/>
              </a:ext>
            </a:extLst>
          </p:cNvPr>
          <p:cNvSpPr txBox="1"/>
          <p:nvPr/>
        </p:nvSpPr>
        <p:spPr>
          <a:xfrm>
            <a:off x="0" y="1307023"/>
            <a:ext cx="11587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 Miejski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1C13600B-C9E2-7348-86E0-9BCC71719D73}"/>
              </a:ext>
            </a:extLst>
          </p:cNvPr>
          <p:cNvSpPr txBox="1"/>
          <p:nvPr/>
        </p:nvSpPr>
        <p:spPr>
          <a:xfrm>
            <a:off x="2160588" y="852732"/>
            <a:ext cx="7181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Gospodarka Komunalna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B4CDCDED-9249-1347-940A-CE26A47148B3}"/>
              </a:ext>
            </a:extLst>
          </p:cNvPr>
          <p:cNvPicPr/>
          <p:nvPr/>
        </p:nvPicPr>
        <p:blipFill rotWithShape="1">
          <a:blip r:embed="rId2"/>
          <a:srcRect t="11565" b="-6837"/>
          <a:stretch/>
        </p:blipFill>
        <p:spPr bwMode="auto">
          <a:xfrm>
            <a:off x="9303385" y="8068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519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xmlns="" id="{62FE48B8-F296-7043-83B6-F818E74703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0976093"/>
              </p:ext>
            </p:extLst>
          </p:nvPr>
        </p:nvGraphicFramePr>
        <p:xfrm>
          <a:off x="1304142" y="2141538"/>
          <a:ext cx="5827426" cy="4718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2050">
                  <a:extLst>
                    <a:ext uri="{9D8B030D-6E8A-4147-A177-3AD203B41FA5}">
                      <a16:colId xmlns:a16="http://schemas.microsoft.com/office/drawing/2014/main" xmlns="" val="3208222960"/>
                    </a:ext>
                  </a:extLst>
                </a:gridCol>
                <a:gridCol w="1070620">
                  <a:extLst>
                    <a:ext uri="{9D8B030D-6E8A-4147-A177-3AD203B41FA5}">
                      <a16:colId xmlns:a16="http://schemas.microsoft.com/office/drawing/2014/main" xmlns="" val="3739233814"/>
                    </a:ext>
                  </a:extLst>
                </a:gridCol>
                <a:gridCol w="1057068">
                  <a:extLst>
                    <a:ext uri="{9D8B030D-6E8A-4147-A177-3AD203B41FA5}">
                      <a16:colId xmlns:a16="http://schemas.microsoft.com/office/drawing/2014/main" xmlns="" val="196485469"/>
                    </a:ext>
                  </a:extLst>
                </a:gridCol>
                <a:gridCol w="1029964">
                  <a:extLst>
                    <a:ext uri="{9D8B030D-6E8A-4147-A177-3AD203B41FA5}">
                      <a16:colId xmlns:a16="http://schemas.microsoft.com/office/drawing/2014/main" xmlns="" val="3422523169"/>
                    </a:ext>
                  </a:extLst>
                </a:gridCol>
                <a:gridCol w="1097724">
                  <a:extLst>
                    <a:ext uri="{9D8B030D-6E8A-4147-A177-3AD203B41FA5}">
                      <a16:colId xmlns:a16="http://schemas.microsoft.com/office/drawing/2014/main" xmlns="" val="3812795224"/>
                    </a:ext>
                  </a:extLst>
                </a:gridCol>
              </a:tblGrid>
              <a:tr h="471810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8943997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xmlns="" id="{060E436C-D186-5C4F-B119-3649EB3FE0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174458"/>
              </p:ext>
            </p:extLst>
          </p:nvPr>
        </p:nvGraphicFramePr>
        <p:xfrm>
          <a:off x="584618" y="1787222"/>
          <a:ext cx="10897848" cy="36396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1266">
                  <a:extLst>
                    <a:ext uri="{9D8B030D-6E8A-4147-A177-3AD203B41FA5}">
                      <a16:colId xmlns:a16="http://schemas.microsoft.com/office/drawing/2014/main" xmlns="" val="490045440"/>
                    </a:ext>
                  </a:extLst>
                </a:gridCol>
                <a:gridCol w="1673745">
                  <a:extLst>
                    <a:ext uri="{9D8B030D-6E8A-4147-A177-3AD203B41FA5}">
                      <a16:colId xmlns:a16="http://schemas.microsoft.com/office/drawing/2014/main" xmlns="" val="3373063241"/>
                    </a:ext>
                  </a:extLst>
                </a:gridCol>
                <a:gridCol w="1691415">
                  <a:extLst>
                    <a:ext uri="{9D8B030D-6E8A-4147-A177-3AD203B41FA5}">
                      <a16:colId xmlns:a16="http://schemas.microsoft.com/office/drawing/2014/main" xmlns="" val="1159717733"/>
                    </a:ext>
                  </a:extLst>
                </a:gridCol>
                <a:gridCol w="1670004">
                  <a:extLst>
                    <a:ext uri="{9D8B030D-6E8A-4147-A177-3AD203B41FA5}">
                      <a16:colId xmlns:a16="http://schemas.microsoft.com/office/drawing/2014/main" xmlns="" val="1242221114"/>
                    </a:ext>
                  </a:extLst>
                </a:gridCol>
                <a:gridCol w="1627183">
                  <a:extLst>
                    <a:ext uri="{9D8B030D-6E8A-4147-A177-3AD203B41FA5}">
                      <a16:colId xmlns:a16="http://schemas.microsoft.com/office/drawing/2014/main" xmlns="" val="1105249876"/>
                    </a:ext>
                  </a:extLst>
                </a:gridCol>
                <a:gridCol w="1734235">
                  <a:extLst>
                    <a:ext uri="{9D8B030D-6E8A-4147-A177-3AD203B41FA5}">
                      <a16:colId xmlns:a16="http://schemas.microsoft.com/office/drawing/2014/main" xmlns="" val="3431199311"/>
                    </a:ext>
                  </a:extLst>
                </a:gridCol>
              </a:tblGrid>
              <a:tr h="472407">
                <a:tc gridSpan="6">
                  <a:txBody>
                    <a:bodyPr/>
                    <a:lstStyle/>
                    <a:p>
                      <a:pPr algn="ctr"/>
                      <a:r>
                        <a:rPr lang="pl-PL" dirty="0"/>
                        <a:t>Transport indywidualny - liczba pojazdów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99582853"/>
                  </a:ext>
                </a:extLst>
              </a:tr>
              <a:tr h="472407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978604"/>
                  </a:ext>
                </a:extLst>
              </a:tr>
              <a:tr h="640890">
                <a:tc>
                  <a:txBody>
                    <a:bodyPr/>
                    <a:lstStyle/>
                    <a:p>
                      <a:r>
                        <a:rPr lang="pl-PL" dirty="0"/>
                        <a:t>Ogółem</a:t>
                      </a:r>
                    </a:p>
                    <a:p>
                      <a:r>
                        <a:rPr lang="pl-PL" dirty="0"/>
                        <a:t>w tym: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39785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41195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42415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44137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46031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36285360"/>
                  </a:ext>
                </a:extLst>
              </a:tr>
              <a:tr h="474860">
                <a:tc>
                  <a:txBody>
                    <a:bodyPr/>
                    <a:lstStyle/>
                    <a:p>
                      <a:r>
                        <a:rPr lang="pl-PL" dirty="0"/>
                        <a:t>Samochody osobowe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30118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31334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32368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33732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35218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7377586"/>
                  </a:ext>
                </a:extLst>
              </a:tr>
              <a:tr h="366223">
                <a:tc>
                  <a:txBody>
                    <a:bodyPr/>
                    <a:lstStyle/>
                    <a:p>
                      <a:r>
                        <a:rPr lang="pl-PL" dirty="0"/>
                        <a:t>Autobusy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77180547"/>
                  </a:ext>
                </a:extLst>
              </a:tr>
              <a:tr h="464516">
                <a:tc>
                  <a:txBody>
                    <a:bodyPr/>
                    <a:lstStyle/>
                    <a:p>
                      <a:r>
                        <a:rPr lang="pl-PL" dirty="0"/>
                        <a:t>Samochody ciężarowe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4577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4610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4610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4752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4854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41180809"/>
                  </a:ext>
                </a:extLst>
              </a:tr>
              <a:tr h="374164">
                <a:tc>
                  <a:txBody>
                    <a:bodyPr/>
                    <a:lstStyle/>
                    <a:p>
                      <a:r>
                        <a:rPr lang="pl-PL" dirty="0"/>
                        <a:t>Ciągniki siodłowe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756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763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782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793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816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74821190"/>
                  </a:ext>
                </a:extLst>
              </a:tr>
              <a:tr h="374164">
                <a:tc>
                  <a:txBody>
                    <a:bodyPr/>
                    <a:lstStyle/>
                    <a:p>
                      <a:r>
                        <a:rPr lang="pl-PL" dirty="0"/>
                        <a:t>Motocykle i motorowery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3360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3444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3544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3683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3879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4795747"/>
                  </a:ext>
                </a:extLst>
              </a:tr>
            </a:tbl>
          </a:graphicData>
        </a:graphic>
      </p:graphicFrame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5C831392-9A58-3F42-9A9B-72601A9A5FFC}"/>
              </a:ext>
            </a:extLst>
          </p:cNvPr>
          <p:cNvSpPr/>
          <p:nvPr/>
        </p:nvSpPr>
        <p:spPr>
          <a:xfrm>
            <a:off x="584618" y="5638580"/>
            <a:ext cx="110027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Od kilku lat w Suwałkach występuje znaczący przyrost liczby pojazdów, w tym szczególnie samochodów osobowych, których liczba na koniec  2019r. wynosiła </a:t>
            </a:r>
            <a:r>
              <a:rPr lang="pl-PL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35.218 </a:t>
            </a: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szt. i była o </a:t>
            </a:r>
            <a:r>
              <a:rPr lang="pl-PL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1.486</a:t>
            </a: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 szt. wyższa niż w 2018r.  Co drugi mieszkaniec Suwałk posiada samochód osobowy. Suwalski wskaźnik liczby samochodów osobowych  do liczby mieszkańców – </a:t>
            </a:r>
            <a:r>
              <a:rPr lang="pl-PL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50,5%</a:t>
            </a: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 jest niższy od wskaźnika krajowego – </a:t>
            </a:r>
            <a:r>
              <a:rPr lang="pl-PL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60,4%</a:t>
            </a: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 .</a:t>
            </a:r>
            <a:endParaRPr lang="pl-PL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1C57609C-B7EF-3044-A2D3-91589AD31251}"/>
              </a:ext>
            </a:extLst>
          </p:cNvPr>
          <p:cNvSpPr txBox="1"/>
          <p:nvPr/>
        </p:nvSpPr>
        <p:spPr>
          <a:xfrm>
            <a:off x="104927" y="906913"/>
            <a:ext cx="11587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 Miejski</a:t>
            </a:r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xmlns="" id="{519FC5D0-F9F9-2E49-BB48-A81B132465D5}"/>
              </a:ext>
            </a:extLst>
          </p:cNvPr>
          <p:cNvSpPr txBox="1">
            <a:spLocks/>
          </p:cNvSpPr>
          <p:nvPr/>
        </p:nvSpPr>
        <p:spPr>
          <a:xfrm>
            <a:off x="674559" y="154838"/>
            <a:ext cx="10131425" cy="58256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400" dirty="0">
                <a:solidFill>
                  <a:srgbClr val="FFFF00"/>
                </a:solidFill>
              </a:rPr>
              <a:t>Raport o stanie miasta Suwałk za 2019 rok</a:t>
            </a:r>
            <a:endParaRPr lang="pl-PL" sz="2400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1E2B2040-6766-EE43-8A7E-6AFAAA71288C}"/>
              </a:ext>
            </a:extLst>
          </p:cNvPr>
          <p:cNvPicPr/>
          <p:nvPr/>
        </p:nvPicPr>
        <p:blipFill rotWithShape="1">
          <a:blip r:embed="rId2"/>
          <a:srcRect t="11565" b="-6837"/>
          <a:stretch/>
        </p:blipFill>
        <p:spPr bwMode="auto">
          <a:xfrm>
            <a:off x="9303385" y="26603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Symbol zastępczy numeru slajdu 13">
            <a:extLst>
              <a:ext uri="{FF2B5EF4-FFF2-40B4-BE49-F238E27FC236}">
                <a16:creationId xmlns:a16="http://schemas.microsoft.com/office/drawing/2014/main" xmlns="" id="{9FF3C857-B986-5844-B8EC-55B8A110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0" y="4558421"/>
            <a:ext cx="12001500" cy="2195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</a:pPr>
            <a:r>
              <a:rPr lang="pl-PL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 2019r. </a:t>
            </a: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 uruchomiono sprzedaż najemcom  mieszkań komunalnych.  Sprzedano 158 mieszkań  uzyskując kwotę prawie </a:t>
            </a:r>
            <a:r>
              <a:rPr lang="pl-PL" sz="2000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9,4 mln zł</a:t>
            </a: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.  W 2019r. ZBM TBS przeprowadził remonty na kwotę ogólną </a:t>
            </a:r>
            <a:r>
              <a:rPr lang="pl-PL" sz="2000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13,5 mln zł </a:t>
            </a: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z tego budynkach mieszkalnych będących własnością   miasta na kwotę </a:t>
            </a:r>
            <a:r>
              <a:rPr lang="pl-PL" sz="2000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2,4 mln zł </a:t>
            </a: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oraz w budynkach wspólnot mieszkaniowych na kwotę </a:t>
            </a:r>
            <a:r>
              <a:rPr lang="pl-PL" sz="2000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4,3 mln zł</a:t>
            </a: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. Uzyskano dotację w kwocie </a:t>
            </a:r>
            <a:r>
              <a:rPr lang="pl-PL" sz="2000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2,1 mln </a:t>
            </a: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zł na remont 3 kamienic przy ul. kościuszki18,20 i 26. ZBM TBS rozpoczął realizację 2 bloków mieszkalnych o łącznej  liczbie mieszkań 48 w ramach miejskiego programu </a:t>
            </a:r>
            <a:r>
              <a:rPr lang="pl-PL" sz="2000" dirty="0">
                <a:solidFill>
                  <a:srgbClr val="FFC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„Od najemcy do właściciela”. </a:t>
            </a:r>
            <a:r>
              <a:rPr lang="pl-PL" sz="2000" dirty="0">
                <a:ea typeface="Calibri" panose="020F0502020204030204" pitchFamily="34" charset="0"/>
                <a:cs typeface="Times New Roman" panose="02020603050405020304" pitchFamily="18" charset="0"/>
              </a:rPr>
              <a:t>W Suwałkach nie jest realizowany program  „Mieszkanie Plus”.</a:t>
            </a:r>
            <a:endParaRPr lang="pl-PL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D21834D1-2DBF-CB4F-90BB-80A22AAE94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378955"/>
              </p:ext>
            </p:extLst>
          </p:nvPr>
        </p:nvGraphicFramePr>
        <p:xfrm>
          <a:off x="323850" y="1966917"/>
          <a:ext cx="11391900" cy="233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4100">
                  <a:extLst>
                    <a:ext uri="{9D8B030D-6E8A-4147-A177-3AD203B41FA5}">
                      <a16:colId xmlns:a16="http://schemas.microsoft.com/office/drawing/2014/main" xmlns="" val="1184153033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xmlns="" val="3847841230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xmlns="" val="2956600308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xmlns="" val="1841726148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xmlns="" val="3749068775"/>
                    </a:ext>
                  </a:extLst>
                </a:gridCol>
                <a:gridCol w="1898650">
                  <a:extLst>
                    <a:ext uri="{9D8B030D-6E8A-4147-A177-3AD203B41FA5}">
                      <a16:colId xmlns:a16="http://schemas.microsoft.com/office/drawing/2014/main" xmlns="" val="27446127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Przyrost/spadek</a:t>
                      </a:r>
                    </a:p>
                    <a:p>
                      <a:pPr algn="ctr"/>
                      <a:r>
                        <a:rPr lang="pl-PL" dirty="0"/>
                        <a:t> 2019-2018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59378043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/>
                        <a:t>Liczba mieszkań komunalnych, w tym: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2197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2191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2186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-169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33727374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/>
                        <a:t>- lokale socjalne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-9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20289896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pl-PL" dirty="0"/>
                        <a:t>Liczba lokali użytkowych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17281827"/>
                  </a:ext>
                </a:extLst>
              </a:tr>
            </a:tbl>
          </a:graphicData>
        </a:graphic>
      </p:graphicFrame>
      <p:sp>
        <p:nvSpPr>
          <p:cNvPr id="7" name="Tytuł 1">
            <a:extLst>
              <a:ext uri="{FF2B5EF4-FFF2-40B4-BE49-F238E27FC236}">
                <a16:creationId xmlns:a16="http://schemas.microsoft.com/office/drawing/2014/main" xmlns="" id="{1B4EFF32-BD53-6440-968C-3E66C40B4771}"/>
              </a:ext>
            </a:extLst>
          </p:cNvPr>
          <p:cNvSpPr txBox="1">
            <a:spLocks/>
          </p:cNvSpPr>
          <p:nvPr/>
        </p:nvSpPr>
        <p:spPr>
          <a:xfrm>
            <a:off x="685801" y="124692"/>
            <a:ext cx="10131425" cy="58256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400" dirty="0">
                <a:solidFill>
                  <a:srgbClr val="FFFF00"/>
                </a:solidFill>
              </a:rPr>
              <a:t>Raport o stanie miasta Suwałk za 2019 rok</a:t>
            </a:r>
            <a:endParaRPr lang="pl-PL" sz="2400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40FF99BD-6E42-D841-97D1-F7E8F7168643}"/>
              </a:ext>
            </a:extLst>
          </p:cNvPr>
          <p:cNvSpPr txBox="1"/>
          <p:nvPr/>
        </p:nvSpPr>
        <p:spPr>
          <a:xfrm>
            <a:off x="0" y="1307023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Zarząd Budynków Mieszkalnych TBS Sp. z o.o.   w Suwałkach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1C13600B-C9E2-7348-86E0-9BCC71719D73}"/>
              </a:ext>
            </a:extLst>
          </p:cNvPr>
          <p:cNvSpPr txBox="1"/>
          <p:nvPr/>
        </p:nvSpPr>
        <p:spPr>
          <a:xfrm>
            <a:off x="2160588" y="852732"/>
            <a:ext cx="7181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Gospodarka Komunalna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326F5C7B-5EDC-5941-9723-290DC9E546A3}"/>
              </a:ext>
            </a:extLst>
          </p:cNvPr>
          <p:cNvPicPr/>
          <p:nvPr/>
        </p:nvPicPr>
        <p:blipFill rotWithShape="1">
          <a:blip r:embed="rId2"/>
          <a:srcRect t="11565" b="-6837"/>
          <a:stretch/>
        </p:blipFill>
        <p:spPr bwMode="auto">
          <a:xfrm>
            <a:off x="9283859" y="0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1333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756603" y="975155"/>
            <a:ext cx="2740815" cy="595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Finanse Miasta</a:t>
            </a:r>
            <a:endParaRPr lang="pl-P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Wykres 3"/>
          <p:cNvGraphicFramePr/>
          <p:nvPr>
            <p:extLst>
              <p:ext uri="{D42A27DB-BD31-4B8C-83A1-F6EECF244321}">
                <p14:modId xmlns:p14="http://schemas.microsoft.com/office/powerpoint/2010/main" val="4066795303"/>
              </p:ext>
            </p:extLst>
          </p:nvPr>
        </p:nvGraphicFramePr>
        <p:xfrm>
          <a:off x="0" y="1394847"/>
          <a:ext cx="12192000" cy="5315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ytuł 1">
            <a:extLst>
              <a:ext uri="{FF2B5EF4-FFF2-40B4-BE49-F238E27FC236}">
                <a16:creationId xmlns:a16="http://schemas.microsoft.com/office/drawing/2014/main" xmlns="" id="{C86199D0-E73E-FA44-AD61-4F5ADB2EDD0A}"/>
              </a:ext>
            </a:extLst>
          </p:cNvPr>
          <p:cNvSpPr txBox="1">
            <a:spLocks/>
          </p:cNvSpPr>
          <p:nvPr/>
        </p:nvSpPr>
        <p:spPr>
          <a:xfrm>
            <a:off x="1162050" y="124692"/>
            <a:ext cx="9655176" cy="7897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400">
                <a:solidFill>
                  <a:srgbClr val="FFFF00"/>
                </a:solidFill>
              </a:rPr>
              <a:t>Raport o stanie miasta Suwałk za 2019 rok</a:t>
            </a:r>
            <a:endParaRPr lang="pl-PL" sz="24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1982B89D-3642-9541-8810-F6E1F80B1D0E}"/>
              </a:ext>
            </a:extLst>
          </p:cNvPr>
          <p:cNvPicPr/>
          <p:nvPr/>
        </p:nvPicPr>
        <p:blipFill rotWithShape="1">
          <a:blip r:embed="rId3"/>
          <a:srcRect t="11565" b="-6837"/>
          <a:stretch/>
        </p:blipFill>
        <p:spPr bwMode="auto">
          <a:xfrm>
            <a:off x="9303385" y="0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1381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725592" y="708455"/>
            <a:ext cx="2740815" cy="595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Finanse Miasta</a:t>
            </a:r>
            <a:endParaRPr lang="pl-P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Wykres 4"/>
          <p:cNvGraphicFramePr/>
          <p:nvPr>
            <p:extLst>
              <p:ext uri="{D42A27DB-BD31-4B8C-83A1-F6EECF244321}">
                <p14:modId xmlns:p14="http://schemas.microsoft.com/office/powerpoint/2010/main" val="1234809343"/>
              </p:ext>
            </p:extLst>
          </p:nvPr>
        </p:nvGraphicFramePr>
        <p:xfrm>
          <a:off x="323849" y="1725692"/>
          <a:ext cx="11544300" cy="4964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ytuł 1">
            <a:extLst>
              <a:ext uri="{FF2B5EF4-FFF2-40B4-BE49-F238E27FC236}">
                <a16:creationId xmlns:a16="http://schemas.microsoft.com/office/drawing/2014/main" xmlns="" id="{953288C6-293B-9849-80AD-866C8EB635F2}"/>
              </a:ext>
            </a:extLst>
          </p:cNvPr>
          <p:cNvSpPr txBox="1">
            <a:spLocks/>
          </p:cNvSpPr>
          <p:nvPr/>
        </p:nvSpPr>
        <p:spPr>
          <a:xfrm>
            <a:off x="685801" y="124692"/>
            <a:ext cx="10131425" cy="58376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400">
                <a:solidFill>
                  <a:srgbClr val="FFFF00"/>
                </a:solidFill>
              </a:rPr>
              <a:t>Raport o stanie miasta Suwałk za 2019 rok</a:t>
            </a:r>
            <a:endParaRPr lang="pl-PL" sz="240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DBF4B464-C5BA-EA4E-B198-010B95578101}"/>
              </a:ext>
            </a:extLst>
          </p:cNvPr>
          <p:cNvPicPr/>
          <p:nvPr/>
        </p:nvPicPr>
        <p:blipFill rotWithShape="1">
          <a:blip r:embed="rId3"/>
          <a:srcRect t="11565" b="-6837"/>
          <a:stretch/>
        </p:blipFill>
        <p:spPr bwMode="auto">
          <a:xfrm>
            <a:off x="9303385" y="0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8428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226CB20-EDA2-3045-B704-16487F373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152401"/>
            <a:ext cx="10466881" cy="411479"/>
          </a:xfrm>
        </p:spPr>
        <p:txBody>
          <a:bodyPr>
            <a:noAutofit/>
          </a:bodyPr>
          <a:lstStyle/>
          <a:p>
            <a:pPr algn="ctr"/>
            <a:r>
              <a:rPr lang="pl-PL" sz="2400" dirty="0">
                <a:solidFill>
                  <a:srgbClr val="FFFF00"/>
                </a:solidFill>
              </a:rPr>
              <a:t>Raport o stanie miasta Suwałk za 2019 rok</a:t>
            </a:r>
            <a:endParaRPr lang="pl-PL" sz="2400" dirty="0"/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xmlns="" id="{F797C1D2-494D-2B45-BEB8-F391A5733A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9710083"/>
              </p:ext>
            </p:extLst>
          </p:nvPr>
        </p:nvGraphicFramePr>
        <p:xfrm>
          <a:off x="0" y="563880"/>
          <a:ext cx="11658599" cy="6141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0CEA4232-D47D-8B49-AD17-840FE020266A}"/>
              </a:ext>
            </a:extLst>
          </p:cNvPr>
          <p:cNvPicPr/>
          <p:nvPr/>
        </p:nvPicPr>
        <p:blipFill rotWithShape="1">
          <a:blip r:embed="rId3"/>
          <a:srcRect t="11565" b="-6837"/>
          <a:stretch/>
        </p:blipFill>
        <p:spPr bwMode="auto">
          <a:xfrm>
            <a:off x="9428813" y="0"/>
            <a:ext cx="2763187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xmlns="" id="{344CEA42-8ED9-234A-84E3-03C849529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C0F724AD-DF60-0241-B547-52FCF6400D10}"/>
              </a:ext>
            </a:extLst>
          </p:cNvPr>
          <p:cNvSpPr txBox="1"/>
          <p:nvPr/>
        </p:nvSpPr>
        <p:spPr>
          <a:xfrm>
            <a:off x="4975571" y="649477"/>
            <a:ext cx="1707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>
                <a:solidFill>
                  <a:srgbClr val="FFC000"/>
                </a:solidFill>
              </a:rPr>
              <a:t>Demografia </a:t>
            </a:r>
          </a:p>
        </p:txBody>
      </p:sp>
    </p:spTree>
    <p:extLst>
      <p:ext uri="{BB962C8B-B14F-4D97-AF65-F5344CB8AC3E}">
        <p14:creationId xmlns:p14="http://schemas.microsoft.com/office/powerpoint/2010/main" val="201126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19230" y="854352"/>
            <a:ext cx="2740815" cy="595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pl-P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Finanse Miasta</a:t>
            </a:r>
            <a:endParaRPr lang="pl-P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Wykres 3"/>
          <p:cNvGraphicFramePr/>
          <p:nvPr>
            <p:extLst>
              <p:ext uri="{D42A27DB-BD31-4B8C-83A1-F6EECF244321}">
                <p14:modId xmlns:p14="http://schemas.microsoft.com/office/powerpoint/2010/main" val="1367907346"/>
              </p:ext>
            </p:extLst>
          </p:nvPr>
        </p:nvGraphicFramePr>
        <p:xfrm>
          <a:off x="323850" y="1633990"/>
          <a:ext cx="11506200" cy="4976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ytuł 1">
            <a:extLst>
              <a:ext uri="{FF2B5EF4-FFF2-40B4-BE49-F238E27FC236}">
                <a16:creationId xmlns:a16="http://schemas.microsoft.com/office/drawing/2014/main" xmlns="" id="{13942C39-46F8-6B48-AA9E-7D5B85BE6FDD}"/>
              </a:ext>
            </a:extLst>
          </p:cNvPr>
          <p:cNvSpPr txBox="1">
            <a:spLocks/>
          </p:cNvSpPr>
          <p:nvPr/>
        </p:nvSpPr>
        <p:spPr>
          <a:xfrm>
            <a:off x="1162050" y="124692"/>
            <a:ext cx="9655176" cy="7897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400" dirty="0">
                <a:solidFill>
                  <a:srgbClr val="FFFF00"/>
                </a:solidFill>
              </a:rPr>
              <a:t>Raport o stanie miasta Suwałk za 2019 rok</a:t>
            </a:r>
            <a:endParaRPr lang="pl-PL" sz="24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53CCAFD2-6DF1-714C-B988-F977E7F9DCEE}"/>
              </a:ext>
            </a:extLst>
          </p:cNvPr>
          <p:cNvPicPr/>
          <p:nvPr/>
        </p:nvPicPr>
        <p:blipFill rotWithShape="1">
          <a:blip r:embed="rId3"/>
          <a:srcRect t="11565" b="-6837"/>
          <a:stretch/>
        </p:blipFill>
        <p:spPr bwMode="auto">
          <a:xfrm>
            <a:off x="9303385" y="-25958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0441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E3AD682-84E9-CD4B-841F-E4151D21BA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278" y="500832"/>
            <a:ext cx="10792691" cy="32391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b="1" i="1" dirty="0">
                <a:latin typeface="Arial Rounded MT Bold" panose="020F0704030504030204" pitchFamily="34" charset="0"/>
                <a:cs typeface="Arial Narrow" panose="020B0604020202020204" pitchFamily="34" charset="0"/>
              </a:rPr>
              <a:t>Prezentacja raportu  o stanie miasta Suwałk za 2019 rok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E55E6316-2417-A645-A18F-52F5BC826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7192" y="6269950"/>
            <a:ext cx="7197726" cy="380231"/>
          </a:xfrm>
        </p:spPr>
        <p:txBody>
          <a:bodyPr/>
          <a:lstStyle/>
          <a:p>
            <a:pPr algn="ctr"/>
            <a:r>
              <a:rPr lang="pl-PL" dirty="0"/>
              <a:t>Suwałki, czerwiec 2020r.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5E63046A-7D4D-A244-9633-4DA34FBB1489}"/>
              </a:ext>
            </a:extLst>
          </p:cNvPr>
          <p:cNvSpPr txBox="1"/>
          <p:nvPr/>
        </p:nvSpPr>
        <p:spPr>
          <a:xfrm>
            <a:off x="2336772" y="4959588"/>
            <a:ext cx="6920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pl-PL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zesław Renkiewicz  </a:t>
            </a:r>
          </a:p>
          <a:p>
            <a:pPr algn="ctr"/>
            <a:r>
              <a:rPr lang="pl-PL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Prezydent Miasta Suwałk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6A0F488F-7B81-0346-81BF-C67EB5702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00" y="64032"/>
            <a:ext cx="3429000" cy="158173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3E51AF98-374E-7D4D-9D67-389547D36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9400" y="216432"/>
            <a:ext cx="3429000" cy="158173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1B3B4ED8-5C25-274A-8562-46AAA63AE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1200" y="7509790"/>
            <a:ext cx="4876800" cy="229508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6955C45C-0DA8-834B-A2DE-E74D95859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3600" y="7662190"/>
            <a:ext cx="4876800" cy="229508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046A3701-8F22-FE45-BD07-EB6734B0F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433100"/>
            <a:ext cx="3620157" cy="1722454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AD7EDE7A-7916-5B4B-86F8-9FBF1E418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204485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80FCEC23-5F66-6442-83D5-1F93D32CB070}"/>
              </a:ext>
            </a:extLst>
          </p:cNvPr>
          <p:cNvSpPr txBox="1"/>
          <p:nvPr/>
        </p:nvSpPr>
        <p:spPr>
          <a:xfrm>
            <a:off x="3620156" y="2952750"/>
            <a:ext cx="47552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 dirty="0"/>
              <a:t>Dziękuję za uwagę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xmlns="" id="{017DC9DC-572D-BA43-9E8E-DEE52B820206}"/>
              </a:ext>
            </a:extLst>
          </p:cNvPr>
          <p:cNvPicPr/>
          <p:nvPr/>
        </p:nvPicPr>
        <p:blipFill rotWithShape="1">
          <a:blip r:embed="rId2"/>
          <a:srcRect t="11565" b="-6837"/>
          <a:stretch/>
        </p:blipFill>
        <p:spPr bwMode="auto">
          <a:xfrm>
            <a:off x="9022299" y="4849469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6286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C9A7392-C280-F846-B3EF-B02DFC23E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896599" cy="581891"/>
          </a:xfrm>
        </p:spPr>
        <p:txBody>
          <a:bodyPr>
            <a:normAutofit/>
          </a:bodyPr>
          <a:lstStyle/>
          <a:p>
            <a:pPr algn="ctr"/>
            <a:r>
              <a:rPr lang="pl-PL" sz="2400" dirty="0">
                <a:solidFill>
                  <a:srgbClr val="FFFF00"/>
                </a:solidFill>
              </a:rPr>
              <a:t>Raport o stanie miasta Suwałk za 2019 rok</a:t>
            </a:r>
            <a:endParaRPr lang="pl-PL" sz="2400" dirty="0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D34CAEE7-A1E3-5740-BB40-B49F132A71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450" y="2414659"/>
            <a:ext cx="5313877" cy="3422073"/>
          </a:xfrm>
          <a:prstGeom prst="rect">
            <a:avLst/>
          </a:prstGeom>
        </p:spPr>
      </p:pic>
      <p:pic>
        <p:nvPicPr>
          <p:cNvPr id="41" name="Obraz 40">
            <a:extLst>
              <a:ext uri="{FF2B5EF4-FFF2-40B4-BE49-F238E27FC236}">
                <a16:creationId xmlns:a16="http://schemas.microsoft.com/office/drawing/2014/main" xmlns="" id="{C5F5BAFE-B23B-0A45-B858-DF26FBC29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837" y="2414659"/>
            <a:ext cx="5634182" cy="3422073"/>
          </a:xfrm>
          <a:prstGeom prst="rect">
            <a:avLst/>
          </a:prstGeom>
        </p:spPr>
      </p:pic>
      <p:sp>
        <p:nvSpPr>
          <p:cNvPr id="42" name="pole tekstowe 41">
            <a:extLst>
              <a:ext uri="{FF2B5EF4-FFF2-40B4-BE49-F238E27FC236}">
                <a16:creationId xmlns:a16="http://schemas.microsoft.com/office/drawing/2014/main" xmlns="" id="{BFDDC8FC-7DB7-694B-A698-F7A873C17B1C}"/>
              </a:ext>
            </a:extLst>
          </p:cNvPr>
          <p:cNvSpPr txBox="1"/>
          <p:nvPr/>
        </p:nvSpPr>
        <p:spPr>
          <a:xfrm>
            <a:off x="2770909" y="1704109"/>
            <a:ext cx="8815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13 kwietnia 2019r.  - przekazanie  obwodnicy Suwałk do użytkowania </a:t>
            </a: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xmlns="" id="{147991B4-11B6-1144-BC13-75F86ED6B078}"/>
              </a:ext>
            </a:extLst>
          </p:cNvPr>
          <p:cNvSpPr txBox="1"/>
          <p:nvPr/>
        </p:nvSpPr>
        <p:spPr>
          <a:xfrm>
            <a:off x="4364182" y="1191491"/>
            <a:ext cx="5178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FF0000"/>
                </a:solidFill>
              </a:rPr>
              <a:t>Dostępność komunikacyjna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6EB1597B-05FA-CD4B-8150-6629750C296B}"/>
              </a:ext>
            </a:extLst>
          </p:cNvPr>
          <p:cNvSpPr txBox="1"/>
          <p:nvPr/>
        </p:nvSpPr>
        <p:spPr>
          <a:xfrm>
            <a:off x="1604201" y="6177950"/>
            <a:ext cx="8783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Poprawa bezpieczeństwa drogowego, stanu środowiska oraz komfortu życia mieszkańców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4E797635-B5F8-C546-B4D0-442EBEFC2CED}"/>
              </a:ext>
            </a:extLst>
          </p:cNvPr>
          <p:cNvPicPr/>
          <p:nvPr/>
        </p:nvPicPr>
        <p:blipFill rotWithShape="1">
          <a:blip r:embed="rId4"/>
          <a:srcRect t="11565" b="-6837"/>
          <a:stretch/>
        </p:blipFill>
        <p:spPr bwMode="auto">
          <a:xfrm>
            <a:off x="9303385" y="42455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6FA7DF3F-8046-FE4D-B4C6-B4E694166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21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46EA59E3-FCD4-6A4F-96EE-B561B8692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666" y="1448702"/>
            <a:ext cx="10131425" cy="505691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/>
              <a:t>Zakończenie budowy  infrastruktury lotniska lokalnego w Suwałkach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xmlns="" id="{0D0693B5-4389-5742-AB76-1E7122A29656}"/>
              </a:ext>
            </a:extLst>
          </p:cNvPr>
          <p:cNvSpPr txBox="1">
            <a:spLocks/>
          </p:cNvSpPr>
          <p:nvPr/>
        </p:nvSpPr>
        <p:spPr>
          <a:xfrm>
            <a:off x="888278" y="415636"/>
            <a:ext cx="10896599" cy="58189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2400" dirty="0">
                <a:solidFill>
                  <a:srgbClr val="FFFF00"/>
                </a:solidFill>
              </a:rPr>
              <a:t>Raport o stanie miasta Suwałk za 2019 rok</a:t>
            </a:r>
            <a:endParaRPr lang="pl-PL" sz="2400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5A0859E1-E988-4F46-A74D-92EFC7041FE1}"/>
              </a:ext>
            </a:extLst>
          </p:cNvPr>
          <p:cNvSpPr txBox="1"/>
          <p:nvPr/>
        </p:nvSpPr>
        <p:spPr>
          <a:xfrm>
            <a:off x="4520040" y="1048592"/>
            <a:ext cx="5178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FF0000"/>
                </a:solidFill>
              </a:rPr>
              <a:t>Dostępność komunikacyjna </a:t>
            </a:r>
          </a:p>
        </p:txBody>
      </p:sp>
      <p:sp>
        <p:nvSpPr>
          <p:cNvPr id="2" name="AutoShape 2" descr="DJI_0695.jpg">
            <a:extLst>
              <a:ext uri="{FF2B5EF4-FFF2-40B4-BE49-F238E27FC236}">
                <a16:creationId xmlns:a16="http://schemas.microsoft.com/office/drawing/2014/main" xmlns="" id="{96E65F03-9EF9-0240-9607-92E1029F4D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5" name="AutoShape 4" descr="DJI_0695.jpg">
            <a:extLst>
              <a:ext uri="{FF2B5EF4-FFF2-40B4-BE49-F238E27FC236}">
                <a16:creationId xmlns:a16="http://schemas.microsoft.com/office/drawing/2014/main" xmlns="" id="{AFFB6466-1D9D-4740-8FC7-7F33AEA8B6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sp>
        <p:nvSpPr>
          <p:cNvPr id="10" name="AutoShape 6" descr="DJI_0695.jpg">
            <a:extLst>
              <a:ext uri="{FF2B5EF4-FFF2-40B4-BE49-F238E27FC236}">
                <a16:creationId xmlns:a16="http://schemas.microsoft.com/office/drawing/2014/main" xmlns="" id="{5B984A2E-CD43-D348-B991-D36C820E8D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DF5576E9-9675-294C-A939-3582B6445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427" y="1989931"/>
            <a:ext cx="10213145" cy="4706291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9CD2B146-F5FD-A245-8B3C-FFC5318C1BBA}"/>
              </a:ext>
            </a:extLst>
          </p:cNvPr>
          <p:cNvSpPr txBox="1"/>
          <p:nvPr/>
        </p:nvSpPr>
        <p:spPr>
          <a:xfrm>
            <a:off x="1521597" y="2828835"/>
            <a:ext cx="41189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rgbClr val="C00000"/>
                </a:solidFill>
              </a:rPr>
              <a:t>Wa</a:t>
            </a:r>
            <a:r>
              <a:rPr lang="pl-PL" sz="2000" dirty="0">
                <a:solidFill>
                  <a:srgbClr val="C00000"/>
                </a:solidFill>
              </a:rPr>
              <a:t>rtość inwestycji – 27 mln zł, z tego: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C00000"/>
                </a:solidFill>
              </a:rPr>
              <a:t>Miasto Suwałki – 11 mln zł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C00000"/>
                </a:solidFill>
              </a:rPr>
              <a:t>Fabryki Mebli Forte – 10 mln zł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C00000"/>
                </a:solidFill>
              </a:rPr>
              <a:t>Województwo  Podlaskie – 6 mln zł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E1521667-3268-034F-B81B-967A933FC0F6}"/>
              </a:ext>
            </a:extLst>
          </p:cNvPr>
          <p:cNvPicPr/>
          <p:nvPr/>
        </p:nvPicPr>
        <p:blipFill rotWithShape="1">
          <a:blip r:embed="rId3"/>
          <a:srcRect t="11565" b="-6837"/>
          <a:stretch/>
        </p:blipFill>
        <p:spPr bwMode="auto">
          <a:xfrm>
            <a:off x="9303385" y="0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xmlns="" id="{7E8456F6-D877-C749-8821-3AA7CB4EE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51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xmlns="" id="{877216C7-56E2-5D4C-8FF9-2B11159E2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430327"/>
            <a:ext cx="10131425" cy="651164"/>
          </a:xfrm>
        </p:spPr>
        <p:txBody>
          <a:bodyPr>
            <a:normAutofit/>
          </a:bodyPr>
          <a:lstStyle/>
          <a:p>
            <a:pPr algn="ctr"/>
            <a:r>
              <a:rPr lang="pl-PL" sz="2400" dirty="0">
                <a:solidFill>
                  <a:srgbClr val="FFFF00"/>
                </a:solidFill>
              </a:rPr>
              <a:t>Raport o stanie miasta Suwałk za 2019 rok</a:t>
            </a:r>
            <a:endParaRPr lang="pl-PL" sz="2400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BFE19CEA-798F-1B49-882A-77A6F57444EC}"/>
              </a:ext>
            </a:extLst>
          </p:cNvPr>
          <p:cNvSpPr txBox="1"/>
          <p:nvPr/>
        </p:nvSpPr>
        <p:spPr>
          <a:xfrm>
            <a:off x="4197927" y="1081492"/>
            <a:ext cx="5178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FF0000"/>
                </a:solidFill>
              </a:rPr>
              <a:t>Dostępność komunikacyjna 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F9284066-D43A-D240-85C3-D8C4D8E33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746" y="267546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9E19231B-DE92-DF41-A013-8BF30995DAA1}"/>
              </a:ext>
            </a:extLst>
          </p:cNvPr>
          <p:cNvSpPr txBox="1"/>
          <p:nvPr/>
        </p:nvSpPr>
        <p:spPr>
          <a:xfrm>
            <a:off x="1174564" y="1756203"/>
            <a:ext cx="9898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/>
              <a:t>Zakończenie budowy ul. Rotmistrza Witolda Pileckiego jako kolejnego etapu Trasy Wschodniej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022AFFE1-6F18-514A-BBF7-DE232424C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7" y="2920020"/>
            <a:ext cx="5721929" cy="3630132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xmlns="" id="{6CC8251C-F8DB-E743-9577-7657C5633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708" y="2920021"/>
            <a:ext cx="5832765" cy="363013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124527A3-0EEB-B14E-B3E8-36BCD24984EE}"/>
              </a:ext>
            </a:extLst>
          </p:cNvPr>
          <p:cNvPicPr/>
          <p:nvPr/>
        </p:nvPicPr>
        <p:blipFill rotWithShape="1">
          <a:blip r:embed="rId4"/>
          <a:srcRect t="11565" b="-6837"/>
          <a:stretch/>
        </p:blipFill>
        <p:spPr bwMode="auto">
          <a:xfrm>
            <a:off x="9295446" y="0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DC00C9B5-BD7C-D842-8C65-52C07C33C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46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xmlns="" id="{3033F6C4-F01E-3E4D-A8B3-FDA51B48A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430327"/>
            <a:ext cx="10131425" cy="651164"/>
          </a:xfrm>
        </p:spPr>
        <p:txBody>
          <a:bodyPr>
            <a:normAutofit/>
          </a:bodyPr>
          <a:lstStyle/>
          <a:p>
            <a:pPr algn="ctr"/>
            <a:r>
              <a:rPr lang="pl-PL" sz="2400" dirty="0">
                <a:solidFill>
                  <a:srgbClr val="FFFF00"/>
                </a:solidFill>
              </a:rPr>
              <a:t>Raport o stanie miasta Suwałk za 2019 rok</a:t>
            </a:r>
            <a:endParaRPr lang="pl-PL" sz="2400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19CD006B-6334-4C44-9869-3F7DDF665DD1}"/>
              </a:ext>
            </a:extLst>
          </p:cNvPr>
          <p:cNvSpPr txBox="1"/>
          <p:nvPr/>
        </p:nvSpPr>
        <p:spPr>
          <a:xfrm>
            <a:off x="4197927" y="1081492"/>
            <a:ext cx="5178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FF0000"/>
                </a:solidFill>
              </a:rPr>
              <a:t>Dostępność komunikacyjna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109CD939-C81B-1646-91D9-03BAF5426683}"/>
              </a:ext>
            </a:extLst>
          </p:cNvPr>
          <p:cNvSpPr txBox="1"/>
          <p:nvPr/>
        </p:nvSpPr>
        <p:spPr>
          <a:xfrm>
            <a:off x="3452742" y="1592950"/>
            <a:ext cx="5087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/>
              <a:t>Zakończenie  budowy ul. Aleksandry Piłsudskiej</a:t>
            </a:r>
          </a:p>
        </p:txBody>
      </p:sp>
      <p:pic>
        <p:nvPicPr>
          <p:cNvPr id="15" name="Symbol zastępczy zawartości 14">
            <a:extLst>
              <a:ext uri="{FF2B5EF4-FFF2-40B4-BE49-F238E27FC236}">
                <a16:creationId xmlns:a16="http://schemas.microsoft.com/office/drawing/2014/main" xmlns="" id="{BBC59EC1-E7EC-8841-9E15-FA8063ECEF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972" y="2880911"/>
            <a:ext cx="5690270" cy="3649662"/>
          </a:xfr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6E480670-F764-F44C-A167-5DD615EB2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419" y="2880910"/>
            <a:ext cx="5732801" cy="364966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BA4C4A80-FF0F-1641-841B-0479D5BE095B}"/>
              </a:ext>
            </a:extLst>
          </p:cNvPr>
          <p:cNvPicPr/>
          <p:nvPr/>
        </p:nvPicPr>
        <p:blipFill rotWithShape="1">
          <a:blip r:embed="rId4"/>
          <a:srcRect t="11565" b="-6837"/>
          <a:stretch/>
        </p:blipFill>
        <p:spPr bwMode="auto">
          <a:xfrm>
            <a:off x="9303385" y="32385"/>
            <a:ext cx="2888615" cy="1760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xmlns="" id="{3CF25A9D-A18A-7349-8FDF-47DEB01E7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45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lepienie niebieskie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Sklepienie niebieskie</Template>
  <TotalTime>3660</TotalTime>
  <Words>2883</Words>
  <Application>Microsoft Office PowerPoint</Application>
  <PresentationFormat>Panoramiczny</PresentationFormat>
  <Paragraphs>596</Paragraphs>
  <Slides>51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51</vt:i4>
      </vt:variant>
    </vt:vector>
  </HeadingPairs>
  <TitlesOfParts>
    <vt:vector size="58" baseType="lpstr">
      <vt:lpstr>Arial</vt:lpstr>
      <vt:lpstr>Arial Narrow</vt:lpstr>
      <vt:lpstr>Arial Rounded MT Bold</vt:lpstr>
      <vt:lpstr>Calibri</vt:lpstr>
      <vt:lpstr>Calibri Light</vt:lpstr>
      <vt:lpstr>Times New Roman</vt:lpstr>
      <vt:lpstr>Sklepienie niebieskie</vt:lpstr>
      <vt:lpstr>Prezentacja raportu  o stanie miasta Suwałk za 2019 rok</vt:lpstr>
      <vt:lpstr>Prezentacja programu PowerPoint</vt:lpstr>
      <vt:lpstr>Raport o stanie miasta Suwałk za 2019 rok</vt:lpstr>
      <vt:lpstr>Raport o stanie miasta Suwałk za 2019 rok</vt:lpstr>
      <vt:lpstr>Raport o stanie miasta Suwałk za 2019 rok</vt:lpstr>
      <vt:lpstr>Raport o stanie miasta Suwałk za 2019 rok</vt:lpstr>
      <vt:lpstr>Prezentacja programu PowerPoint</vt:lpstr>
      <vt:lpstr>Raport o stanie miasta Suwałk za 2019 rok</vt:lpstr>
      <vt:lpstr>Raport o stanie miasta Suwałk za 2019 rok</vt:lpstr>
      <vt:lpstr>Raport o stanie miasta Suwałk za 2019 rok</vt:lpstr>
      <vt:lpstr>Raport o stanie miasta Suwałk za 2019 rok</vt:lpstr>
      <vt:lpstr>Prezentacja programu PowerPoint</vt:lpstr>
      <vt:lpstr>Prezentacja programu PowerPoint</vt:lpstr>
      <vt:lpstr>Prezentacja programu PowerPoint</vt:lpstr>
      <vt:lpstr>Raport o stanie miasta Suwałk za 2019 rok Rozwój gospodarczy Suwałk </vt:lpstr>
      <vt:lpstr>Prezentacja programu PowerPoint</vt:lpstr>
      <vt:lpstr>Raport o stanie miasta Suwałk za 2019 rok</vt:lpstr>
      <vt:lpstr>Raport o stanie miasta Suwałk za 2019 rok</vt:lpstr>
      <vt:lpstr>Prezentacja programu PowerPoint</vt:lpstr>
      <vt:lpstr>Raport o stanie miasta Suwałk za 2019 rok</vt:lpstr>
      <vt:lpstr>Raport o stanie miasta Suwałk za 2019 rok</vt:lpstr>
      <vt:lpstr>Raport o stanie miasta Suwałk za 2019 rok</vt:lpstr>
      <vt:lpstr>Raport o stanie miasta Suwałk za 2019 rok</vt:lpstr>
      <vt:lpstr>Raport o stanie miasta Suwałk za 2019 rok</vt:lpstr>
      <vt:lpstr>Prezentacja programu PowerPoint</vt:lpstr>
      <vt:lpstr>Prezentacja programu PowerPoint</vt:lpstr>
      <vt:lpstr>Prezentacja programu PowerPoint</vt:lpstr>
      <vt:lpstr>Prezentacja programu PowerPoint</vt:lpstr>
      <vt:lpstr>Raport o stanie miasta Suwałk za 2019 rok</vt:lpstr>
      <vt:lpstr>Prezentacja programu PowerPoint</vt:lpstr>
      <vt:lpstr>Raport o stanie miasta Suwałk za 2019 rok</vt:lpstr>
      <vt:lpstr>Raport o stanie miasta Suwałk za 2019 rok</vt:lpstr>
      <vt:lpstr>Prezentacja programu PowerPoint</vt:lpstr>
      <vt:lpstr>Prezentacja programu PowerPoint</vt:lpstr>
      <vt:lpstr>Prezentacja programu PowerPoint</vt:lpstr>
      <vt:lpstr>Raport o stanie miasta Suwałk za 2019 rok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raportu  o stanie miasta Suwałk za 2019 rok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raportu  o stanie miasta Suwałk za 2019 rok</dc:title>
  <dc:creator>Czesław Renkiewicz</dc:creator>
  <cp:lastModifiedBy>Kamil Sznel</cp:lastModifiedBy>
  <cp:revision>176</cp:revision>
  <dcterms:created xsi:type="dcterms:W3CDTF">2020-06-03T17:23:55Z</dcterms:created>
  <dcterms:modified xsi:type="dcterms:W3CDTF">2020-06-30T14:10:08Z</dcterms:modified>
</cp:coreProperties>
</file>